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tr-T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tr-T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tr-T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tr-TR"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tr-T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tr-TR"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tr-TR"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tr-TR"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tr-TR"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tr-TR"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tr-TR"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tr-TR"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tr-TR"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tr-T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tr-T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tr-T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tr-T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880" cy="1324800"/>
          </a:xfrm>
          <a:prstGeom prst="rect">
            <a:avLst/>
          </a:prstGeom>
        </p:spPr>
        <p:txBody>
          <a:bodyPr lIns="0" tIns="0" rIns="0" bIns="0" anchor="ctr">
            <a:noAutofit/>
          </a:bodyPr>
          <a:lstStyle/>
          <a:p>
            <a:r>
              <a:rPr lang="tr-TR" sz="1800" b="0" strike="noStrike" spc="-1">
                <a:latin typeface="Arial"/>
              </a:rPr>
              <a:t>Ana başlık metnini düzenlemek için tıklayın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274760" y="3325320"/>
            <a:ext cx="9143280" cy="238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61000"/>
          </a:bodyPr>
          <a:lstStyle/>
          <a:p>
            <a:pPr algn="ctr">
              <a:lnSpc>
                <a:spcPct val="90000"/>
              </a:lnSpc>
            </a:pPr>
            <a:r>
              <a:rPr lang="tr-TR" sz="6000" b="1" strike="noStrike" spc="-1">
                <a:solidFill>
                  <a:srgbClr val="000000"/>
                </a:solidFill>
                <a:latin typeface="Calibri Light"/>
              </a:rPr>
              <a:t>Uzaktan Eğitim Sürecinde Omurga Sağlığının Korunması Konusunda Öğrencilere Tavsiyeler</a:t>
            </a:r>
            <a:r>
              <a:t/>
            </a:r>
            <a:br/>
            <a:r>
              <a:t/>
            </a:r>
            <a:br/>
            <a:r>
              <a:rPr lang="tr-TR" sz="1600" b="1" strike="noStrike" spc="-1">
                <a:solidFill>
                  <a:srgbClr val="000000"/>
                </a:solidFill>
                <a:latin typeface="Calibri Light"/>
              </a:rPr>
              <a:t>FİZYOTERAPİST ŞULE ÖZBAY KAYA</a:t>
            </a:r>
            <a:endParaRPr lang="tr-TR" sz="1600" b="0" strike="noStrike" spc="-1">
              <a:latin typeface="Arial"/>
            </a:endParaRPr>
          </a:p>
        </p:txBody>
      </p:sp>
      <p:pic>
        <p:nvPicPr>
          <p:cNvPr id="77" name="Resim 3"/>
          <p:cNvPicPr/>
          <p:nvPr/>
        </p:nvPicPr>
        <p:blipFill>
          <a:blip r:embed="rId2"/>
          <a:stretch/>
        </p:blipFill>
        <p:spPr>
          <a:xfrm>
            <a:off x="3344040" y="368280"/>
            <a:ext cx="5004360" cy="1346760"/>
          </a:xfrm>
          <a:prstGeom prst="rect">
            <a:avLst/>
          </a:prstGeom>
          <a:ln w="0">
            <a:noFill/>
          </a:ln>
        </p:spPr>
      </p:pic>
      <p:sp>
        <p:nvSpPr>
          <p:cNvPr id="78" name="CustomShape 2"/>
          <p:cNvSpPr/>
          <p:nvPr/>
        </p:nvSpPr>
        <p:spPr>
          <a:xfrm>
            <a:off x="1623600" y="375480"/>
            <a:ext cx="9143280" cy="165492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0" strike="noStrike" spc="-1">
                <a:solidFill>
                  <a:srgbClr val="000000"/>
                </a:solidFill>
                <a:latin typeface="Calibri Light"/>
              </a:rPr>
              <a:t>Ders Çalışırken Doğru Pozisyonda Oturuş</a:t>
            </a:r>
            <a:endParaRPr lang="tr-TR" sz="4400" b="0" strike="noStrike" spc="-1">
              <a:latin typeface="Arial"/>
            </a:endParaRPr>
          </a:p>
        </p:txBody>
      </p:sp>
      <p:pic>
        <p:nvPicPr>
          <p:cNvPr id="120" name="İçerik Yer Tutucusu 7"/>
          <p:cNvPicPr/>
          <p:nvPr/>
        </p:nvPicPr>
        <p:blipFill>
          <a:blip r:embed="rId2"/>
          <a:stretch/>
        </p:blipFill>
        <p:spPr>
          <a:xfrm>
            <a:off x="2148120" y="1603440"/>
            <a:ext cx="6498000" cy="1968480"/>
          </a:xfrm>
          <a:prstGeom prst="rect">
            <a:avLst/>
          </a:prstGeom>
          <a:ln w="0">
            <a:noFill/>
          </a:ln>
        </p:spPr>
      </p:pic>
      <p:pic>
        <p:nvPicPr>
          <p:cNvPr id="121" name="Resim 8"/>
          <p:cNvPicPr/>
          <p:nvPr/>
        </p:nvPicPr>
        <p:blipFill>
          <a:blip r:embed="rId3"/>
          <a:stretch/>
        </p:blipFill>
        <p:spPr>
          <a:xfrm>
            <a:off x="2239560" y="3959640"/>
            <a:ext cx="6498000" cy="1980720"/>
          </a:xfrm>
          <a:prstGeom prst="rect">
            <a:avLst/>
          </a:prstGeom>
          <a:ln w="0">
            <a:noFill/>
          </a:ln>
        </p:spPr>
      </p:pic>
      <p:pic>
        <p:nvPicPr>
          <p:cNvPr id="122" name="Resim 10"/>
          <p:cNvPicPr/>
          <p:nvPr/>
        </p:nvPicPr>
        <p:blipFill>
          <a:blip r:embed="rId4"/>
          <a:stretch/>
        </p:blipFill>
        <p:spPr>
          <a:xfrm>
            <a:off x="3229920" y="3200760"/>
            <a:ext cx="328320" cy="371160"/>
          </a:xfrm>
          <a:prstGeom prst="rect">
            <a:avLst/>
          </a:prstGeom>
          <a:ln w="0">
            <a:noFill/>
          </a:ln>
        </p:spPr>
      </p:pic>
      <p:pic>
        <p:nvPicPr>
          <p:cNvPr id="123" name="Resim 11"/>
          <p:cNvPicPr/>
          <p:nvPr/>
        </p:nvPicPr>
        <p:blipFill>
          <a:blip r:embed="rId4"/>
          <a:stretch/>
        </p:blipFill>
        <p:spPr>
          <a:xfrm>
            <a:off x="3191040" y="6019560"/>
            <a:ext cx="328320" cy="371160"/>
          </a:xfrm>
          <a:prstGeom prst="rect">
            <a:avLst/>
          </a:prstGeom>
          <a:ln w="0">
            <a:noFill/>
          </a:ln>
        </p:spPr>
      </p:pic>
      <p:pic>
        <p:nvPicPr>
          <p:cNvPr id="124" name="Resim 12"/>
          <p:cNvPicPr/>
          <p:nvPr/>
        </p:nvPicPr>
        <p:blipFill>
          <a:blip r:embed="rId5"/>
          <a:stretch/>
        </p:blipFill>
        <p:spPr>
          <a:xfrm>
            <a:off x="5221080" y="3281400"/>
            <a:ext cx="352800" cy="322560"/>
          </a:xfrm>
          <a:prstGeom prst="rect">
            <a:avLst/>
          </a:prstGeom>
          <a:ln w="0">
            <a:noFill/>
          </a:ln>
        </p:spPr>
      </p:pic>
      <p:pic>
        <p:nvPicPr>
          <p:cNvPr id="125" name="Resim 13"/>
          <p:cNvPicPr/>
          <p:nvPr/>
        </p:nvPicPr>
        <p:blipFill>
          <a:blip r:embed="rId5"/>
          <a:stretch/>
        </p:blipFill>
        <p:spPr>
          <a:xfrm>
            <a:off x="5221080" y="6044040"/>
            <a:ext cx="352800" cy="322560"/>
          </a:xfrm>
          <a:prstGeom prst="rect">
            <a:avLst/>
          </a:prstGeom>
          <a:ln w="0">
            <a:noFill/>
          </a:ln>
        </p:spPr>
      </p:pic>
      <p:pic>
        <p:nvPicPr>
          <p:cNvPr id="126" name="Resim 14"/>
          <p:cNvPicPr/>
          <p:nvPr/>
        </p:nvPicPr>
        <p:blipFill>
          <a:blip r:embed="rId5"/>
          <a:stretch/>
        </p:blipFill>
        <p:spPr>
          <a:xfrm>
            <a:off x="8097120" y="3386880"/>
            <a:ext cx="352800" cy="322560"/>
          </a:xfrm>
          <a:prstGeom prst="rect">
            <a:avLst/>
          </a:prstGeom>
          <a:ln w="0">
            <a:noFill/>
          </a:ln>
        </p:spPr>
      </p:pic>
      <p:pic>
        <p:nvPicPr>
          <p:cNvPr id="127" name="Resim 15"/>
          <p:cNvPicPr/>
          <p:nvPr/>
        </p:nvPicPr>
        <p:blipFill>
          <a:blip r:embed="rId5"/>
          <a:stretch/>
        </p:blipFill>
        <p:spPr>
          <a:xfrm>
            <a:off x="7743600" y="5978880"/>
            <a:ext cx="352800" cy="3225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0" strike="noStrike" spc="-1">
                <a:solidFill>
                  <a:srgbClr val="000000"/>
                </a:solidFill>
                <a:latin typeface="Calibri Light"/>
              </a:rPr>
              <a:t>Tablet kullanımı sırasında da duruşumuza dikkatmeliyiz!</a:t>
            </a:r>
            <a:endParaRPr lang="tr-TR" sz="4400" b="0" strike="noStrike" spc="-1">
              <a:latin typeface="Arial"/>
            </a:endParaRPr>
          </a:p>
        </p:txBody>
      </p:sp>
      <p:pic>
        <p:nvPicPr>
          <p:cNvPr id="129" name="İçerik Yer Tutucusu 3"/>
          <p:cNvPicPr/>
          <p:nvPr/>
        </p:nvPicPr>
        <p:blipFill>
          <a:blip r:embed="rId2"/>
          <a:stretch/>
        </p:blipFill>
        <p:spPr>
          <a:xfrm>
            <a:off x="3450960" y="1825560"/>
            <a:ext cx="5289480" cy="4350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0" strike="noStrike" spc="-1">
                <a:solidFill>
                  <a:srgbClr val="000000"/>
                </a:solidFill>
                <a:latin typeface="Calibri Light"/>
              </a:rPr>
              <a:t>Sağlıklı Omurga İçin Öneriler</a:t>
            </a:r>
            <a:endParaRPr lang="tr-TR" sz="4400" b="0" strike="noStrike" spc="-1">
              <a:latin typeface="Arial"/>
            </a:endParaRPr>
          </a:p>
        </p:txBody>
      </p:sp>
      <p:pic>
        <p:nvPicPr>
          <p:cNvPr id="131" name="İçerik Yer Tutucusu 3"/>
          <p:cNvPicPr/>
          <p:nvPr/>
        </p:nvPicPr>
        <p:blipFill>
          <a:blip r:embed="rId2"/>
          <a:srcRect r="44461" b="59601"/>
          <a:stretch/>
        </p:blipFill>
        <p:spPr>
          <a:xfrm>
            <a:off x="1658880" y="4857480"/>
            <a:ext cx="1571040" cy="1024200"/>
          </a:xfrm>
          <a:prstGeom prst="rect">
            <a:avLst/>
          </a:prstGeom>
          <a:ln w="0">
            <a:noFill/>
          </a:ln>
        </p:spPr>
      </p:pic>
      <p:pic>
        <p:nvPicPr>
          <p:cNvPr id="132" name="Resim 4"/>
          <p:cNvPicPr/>
          <p:nvPr/>
        </p:nvPicPr>
        <p:blipFill>
          <a:blip r:embed="rId3"/>
          <a:srcRect b="23159"/>
          <a:stretch/>
        </p:blipFill>
        <p:spPr>
          <a:xfrm>
            <a:off x="5000400" y="4928040"/>
            <a:ext cx="1614600" cy="1024200"/>
          </a:xfrm>
          <a:prstGeom prst="rect">
            <a:avLst/>
          </a:prstGeom>
          <a:ln w="0">
            <a:noFill/>
          </a:ln>
        </p:spPr>
      </p:pic>
      <p:pic>
        <p:nvPicPr>
          <p:cNvPr id="133" name="Resim 6"/>
          <p:cNvPicPr/>
          <p:nvPr/>
        </p:nvPicPr>
        <p:blipFill>
          <a:blip r:embed="rId4"/>
          <a:stretch/>
        </p:blipFill>
        <p:spPr>
          <a:xfrm>
            <a:off x="8385840" y="4838040"/>
            <a:ext cx="1255320" cy="883440"/>
          </a:xfrm>
          <a:prstGeom prst="rect">
            <a:avLst/>
          </a:prstGeom>
          <a:ln w="0">
            <a:noFill/>
          </a:ln>
        </p:spPr>
      </p:pic>
      <p:pic>
        <p:nvPicPr>
          <p:cNvPr id="134" name="Resim 7"/>
          <p:cNvPicPr/>
          <p:nvPr/>
        </p:nvPicPr>
        <p:blipFill>
          <a:blip r:embed="rId5"/>
          <a:stretch/>
        </p:blipFill>
        <p:spPr>
          <a:xfrm>
            <a:off x="4604760" y="1835640"/>
            <a:ext cx="2144520" cy="2334600"/>
          </a:xfrm>
          <a:prstGeom prst="rect">
            <a:avLst/>
          </a:prstGeom>
          <a:ln w="0">
            <a:noFill/>
          </a:ln>
        </p:spPr>
      </p:pic>
      <p:pic>
        <p:nvPicPr>
          <p:cNvPr id="135" name="Resim 8"/>
          <p:cNvPicPr/>
          <p:nvPr/>
        </p:nvPicPr>
        <p:blipFill>
          <a:blip r:embed="rId6"/>
          <a:stretch/>
        </p:blipFill>
        <p:spPr>
          <a:xfrm>
            <a:off x="1152000" y="2001600"/>
            <a:ext cx="2584080" cy="2364840"/>
          </a:xfrm>
          <a:prstGeom prst="rect">
            <a:avLst/>
          </a:prstGeom>
          <a:ln w="0">
            <a:noFill/>
          </a:ln>
        </p:spPr>
      </p:pic>
      <p:pic>
        <p:nvPicPr>
          <p:cNvPr id="136" name="Resim 2"/>
          <p:cNvPicPr/>
          <p:nvPr/>
        </p:nvPicPr>
        <p:blipFill>
          <a:blip r:embed="rId7"/>
          <a:stretch/>
        </p:blipFill>
        <p:spPr>
          <a:xfrm>
            <a:off x="7570080" y="2088360"/>
            <a:ext cx="2637360" cy="2133000"/>
          </a:xfrm>
          <a:prstGeom prst="rect">
            <a:avLst/>
          </a:prstGeom>
          <a:ln w="0">
            <a:noFill/>
          </a:ln>
        </p:spPr>
      </p:pic>
      <p:sp>
        <p:nvSpPr>
          <p:cNvPr id="137" name="CustomShape 2"/>
          <p:cNvSpPr/>
          <p:nvPr/>
        </p:nvSpPr>
        <p:spPr>
          <a:xfrm>
            <a:off x="1271880" y="4006800"/>
            <a:ext cx="259272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1800" b="0" strike="noStrike" spc="-1">
                <a:solidFill>
                  <a:srgbClr val="000000"/>
                </a:solidFill>
                <a:latin typeface="Calibri"/>
                <a:ea typeface="DejaVu Sans"/>
              </a:rPr>
              <a:t>Uyurken yatış poziyonunuza dikkat edin</a:t>
            </a:r>
            <a:endParaRPr lang="tr-TR" sz="1800" b="0" strike="noStrike" spc="-1">
              <a:latin typeface="Arial"/>
            </a:endParaRPr>
          </a:p>
        </p:txBody>
      </p:sp>
      <p:sp>
        <p:nvSpPr>
          <p:cNvPr id="138" name="CustomShape 3"/>
          <p:cNvSpPr/>
          <p:nvPr/>
        </p:nvSpPr>
        <p:spPr>
          <a:xfrm>
            <a:off x="4502880" y="4020120"/>
            <a:ext cx="2609640" cy="91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1800" b="0" strike="noStrike" spc="-1">
                <a:solidFill>
                  <a:srgbClr val="000000"/>
                </a:solidFill>
                <a:latin typeface="Calibri"/>
                <a:ea typeface="DejaVu Sans"/>
              </a:rPr>
              <a:t>Okul çantanızı taşırken vücudunuzun simetrik olmasına dikkat edin</a:t>
            </a:r>
            <a:endParaRPr lang="tr-TR" sz="1800" b="0" strike="noStrike" spc="-1">
              <a:latin typeface="Arial"/>
            </a:endParaRPr>
          </a:p>
        </p:txBody>
      </p:sp>
      <p:sp>
        <p:nvSpPr>
          <p:cNvPr id="139" name="CustomShape 4"/>
          <p:cNvSpPr/>
          <p:nvPr/>
        </p:nvSpPr>
        <p:spPr>
          <a:xfrm>
            <a:off x="7689240" y="4002840"/>
            <a:ext cx="2518200" cy="91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1800" b="0" strike="noStrike" spc="-1">
                <a:solidFill>
                  <a:srgbClr val="000000"/>
                </a:solidFill>
                <a:latin typeface="Calibri"/>
                <a:ea typeface="DejaVu Sans"/>
              </a:rPr>
              <a:t>Omurga çevrenizi güçlendirecek egzersizler yapın.</a:t>
            </a:r>
            <a:endParaRPr lang="tr-TR" sz="1800" b="0" strike="noStrike" spc="-1">
              <a:latin typeface="Arial"/>
            </a:endParaRPr>
          </a:p>
        </p:txBody>
      </p:sp>
      <p:sp>
        <p:nvSpPr>
          <p:cNvPr id="140" name="CustomShape 5"/>
          <p:cNvSpPr/>
          <p:nvPr/>
        </p:nvSpPr>
        <p:spPr>
          <a:xfrm>
            <a:off x="1422000" y="5910480"/>
            <a:ext cx="2044080" cy="91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1800" b="0" strike="noStrike" spc="-1">
                <a:solidFill>
                  <a:srgbClr val="000000"/>
                </a:solidFill>
                <a:latin typeface="Calibri"/>
                <a:ea typeface="DejaVu Sans"/>
              </a:rPr>
              <a:t>Dengeli ve düzenli beslenmeye özen gösterin.</a:t>
            </a:r>
            <a:endParaRPr lang="tr-TR" sz="1800" b="0" strike="noStrike" spc="-1">
              <a:latin typeface="Arial"/>
            </a:endParaRPr>
          </a:p>
        </p:txBody>
      </p:sp>
      <p:sp>
        <p:nvSpPr>
          <p:cNvPr id="141" name="CustomShape 6"/>
          <p:cNvSpPr/>
          <p:nvPr/>
        </p:nvSpPr>
        <p:spPr>
          <a:xfrm>
            <a:off x="4663440" y="6059880"/>
            <a:ext cx="244908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tr-TR" sz="1800" b="0" strike="noStrike" spc="-1">
                <a:solidFill>
                  <a:srgbClr val="000000"/>
                </a:solidFill>
                <a:latin typeface="Calibri"/>
                <a:ea typeface="DejaVu Sans"/>
              </a:rPr>
              <a:t>Ayağınız için uygun ayakkabılar seçin</a:t>
            </a:r>
            <a:endParaRPr lang="tr-TR" sz="1800" b="0" strike="noStrike" spc="-1">
              <a:latin typeface="Arial"/>
            </a:endParaRPr>
          </a:p>
        </p:txBody>
      </p:sp>
      <p:sp>
        <p:nvSpPr>
          <p:cNvPr id="142" name="CustomShape 7"/>
          <p:cNvSpPr/>
          <p:nvPr/>
        </p:nvSpPr>
        <p:spPr>
          <a:xfrm>
            <a:off x="7896960" y="5938560"/>
            <a:ext cx="2501280" cy="91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Hareketsiz kalmamaya özen gösterin,fırsat buldukça spor yapın.</a:t>
            </a: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17840" y="137916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tr-TR" sz="4800" b="1" strike="noStrike" spc="-1">
                <a:solidFill>
                  <a:srgbClr val="00B0F0"/>
                </a:solidFill>
                <a:latin typeface="Calibri Light"/>
              </a:rPr>
              <a:t>Sağlıklı Çocuk Sağlıklı Gelecek…</a:t>
            </a:r>
            <a:endParaRPr lang="tr-TR" sz="4800" b="0" strike="noStrike" spc="-1">
              <a:latin typeface="Arial"/>
            </a:endParaRPr>
          </a:p>
        </p:txBody>
      </p:sp>
      <p:pic>
        <p:nvPicPr>
          <p:cNvPr id="144" name="İçerik Yer Tutucusu 4"/>
          <p:cNvPicPr/>
          <p:nvPr/>
        </p:nvPicPr>
        <p:blipFill>
          <a:blip r:embed="rId2"/>
          <a:stretch/>
        </p:blipFill>
        <p:spPr>
          <a:xfrm>
            <a:off x="3817440" y="3583800"/>
            <a:ext cx="4315680" cy="2114640"/>
          </a:xfrm>
          <a:prstGeom prst="rect">
            <a:avLst/>
          </a:prstGeom>
          <a:ln w="0">
            <a:noFill/>
          </a:ln>
        </p:spPr>
      </p:pic>
      <p:pic>
        <p:nvPicPr>
          <p:cNvPr id="145" name="Resim 3"/>
          <p:cNvPicPr/>
          <p:nvPr/>
        </p:nvPicPr>
        <p:blipFill>
          <a:blip r:embed="rId3"/>
          <a:stretch/>
        </p:blipFill>
        <p:spPr>
          <a:xfrm>
            <a:off x="106200" y="2315520"/>
            <a:ext cx="3084120" cy="2535480"/>
          </a:xfrm>
          <a:prstGeom prst="rect">
            <a:avLst/>
          </a:prstGeom>
          <a:ln w="0">
            <a:noFill/>
          </a:ln>
        </p:spPr>
      </p:pic>
      <p:pic>
        <p:nvPicPr>
          <p:cNvPr id="146" name="Resim 5"/>
          <p:cNvPicPr/>
          <p:nvPr/>
        </p:nvPicPr>
        <p:blipFill>
          <a:blip r:embed="rId4"/>
          <a:stretch/>
        </p:blipFill>
        <p:spPr>
          <a:xfrm>
            <a:off x="8759880" y="2551680"/>
            <a:ext cx="2791440" cy="2791440"/>
          </a:xfrm>
          <a:prstGeom prst="rect">
            <a:avLst/>
          </a:prstGeom>
          <a:ln w="0">
            <a:noFill/>
          </a:ln>
        </p:spPr>
      </p:pic>
      <p:pic>
        <p:nvPicPr>
          <p:cNvPr id="147" name="Resim 6"/>
          <p:cNvPicPr/>
          <p:nvPr/>
        </p:nvPicPr>
        <p:blipFill>
          <a:blip r:embed="rId5"/>
          <a:stretch/>
        </p:blipFill>
        <p:spPr>
          <a:xfrm>
            <a:off x="2974680" y="146880"/>
            <a:ext cx="5004360" cy="1346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0" strike="noStrike" spc="-1">
                <a:solidFill>
                  <a:srgbClr val="000000"/>
                </a:solidFill>
                <a:latin typeface="Calibri Light"/>
              </a:rPr>
              <a:t>Pandemi döneminde eğitim</a:t>
            </a:r>
            <a:endParaRPr lang="tr-TR" sz="4400" b="0" strike="noStrike" spc="-1">
              <a:latin typeface="Arial"/>
            </a:endParaRPr>
          </a:p>
        </p:txBody>
      </p:sp>
      <p:sp>
        <p:nvSpPr>
          <p:cNvPr id="80" name="CustomShape 2"/>
          <p:cNvSpPr/>
          <p:nvPr/>
        </p:nvSpPr>
        <p:spPr>
          <a:xfrm>
            <a:off x="838080" y="182556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Sevgili öğrenciler,pandemi dönemiyle birlikte birçok alanda olduğu gibi eğitimde de televizyon, tablet ve bilgisayar gibi teknolojik cihazlardan daha fazla yaralanmak durumunda kalındı. Dolayısıyla oturarak geçirdiğimiz vakit artarken,aktif olarak hareket ettiğimiz zaman azaldı.</a:t>
            </a:r>
            <a:endParaRPr lang="tr-TR" sz="2800" b="0" strike="noStrike" spc="-1">
              <a:latin typeface="Arial"/>
            </a:endParaRPr>
          </a:p>
        </p:txBody>
      </p:sp>
      <p:pic>
        <p:nvPicPr>
          <p:cNvPr id="81" name="Resim 80"/>
          <p:cNvPicPr/>
          <p:nvPr/>
        </p:nvPicPr>
        <p:blipFill>
          <a:blip r:embed="rId2"/>
          <a:stretch/>
        </p:blipFill>
        <p:spPr>
          <a:xfrm>
            <a:off x="3960000" y="4140000"/>
            <a:ext cx="4140000" cy="2340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sp>
      <p:sp>
        <p:nvSpPr>
          <p:cNvPr id="83" name="CustomShape 2"/>
          <p:cNvSpPr/>
          <p:nvPr/>
        </p:nvSpPr>
        <p:spPr>
          <a:xfrm>
            <a:off x="838080" y="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endParaRPr lang="tr-TR" sz="1800" b="0" strike="noStrike" spc="-1">
              <a:latin typeface="Arial"/>
            </a:endParaRPr>
          </a:p>
          <a:p>
            <a:pPr>
              <a:lnSpc>
                <a:spcPct val="90000"/>
              </a:lnSpc>
              <a:spcBef>
                <a:spcPts val="1001"/>
              </a:spcBef>
            </a:pPr>
            <a:endParaRPr lang="tr-TR" sz="1800" b="0" strike="noStrike" spc="-1">
              <a:latin typeface="Arial"/>
            </a:endParaRPr>
          </a:p>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Uzun süreli masa başında ve ekran karşısında geçirilen zamanın artışı çeşitli duruş bozukluklarına ve daha fazla kilo artışına ortam hazırlamaktadır. Bu nedenle uzaktan eğitim sırasında ve ders çalışırken oturduğunuz sandalyenin,masanın ve elektronik cihazların konumu ve ergonomisi,yani size uygunluğu oldukça önemlidir.</a:t>
            </a:r>
            <a:r>
              <a:t/>
            </a:r>
            <a:br/>
            <a:r>
              <a:rPr lang="tr-TR" sz="2800" b="0" strike="noStrike" spc="-1">
                <a:solidFill>
                  <a:srgbClr val="000000"/>
                </a:solidFill>
                <a:latin typeface="Calibri"/>
              </a:rPr>
              <a:t> </a:t>
            </a:r>
            <a:endParaRPr lang="tr-TR" sz="2800" b="0" strike="noStrike" spc="-1">
              <a:latin typeface="Arial"/>
            </a:endParaRPr>
          </a:p>
        </p:txBody>
      </p:sp>
      <p:pic>
        <p:nvPicPr>
          <p:cNvPr id="84" name="Resim 3"/>
          <p:cNvPicPr/>
          <p:nvPr/>
        </p:nvPicPr>
        <p:blipFill>
          <a:blip r:embed="rId2"/>
          <a:stretch/>
        </p:blipFill>
        <p:spPr>
          <a:xfrm>
            <a:off x="4409280" y="3321360"/>
            <a:ext cx="2996640" cy="3070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838080" y="500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69000"/>
          </a:bodyPr>
          <a:lstStyle/>
          <a:p>
            <a:pPr>
              <a:lnSpc>
                <a:spcPct val="90000"/>
              </a:lnSpc>
            </a:pPr>
            <a:r>
              <a:rPr lang="tr-TR" sz="4400" b="0" strike="noStrike" spc="-1">
                <a:solidFill>
                  <a:srgbClr val="000000"/>
                </a:solidFill>
                <a:latin typeface="Calibri Light"/>
              </a:rPr>
              <a:t>Gelin önce vücudumuzun çatısı olan omurgamızı tanıyalım</a:t>
            </a:r>
            <a:r>
              <a:t/>
            </a:r>
            <a:br/>
            <a:endParaRPr lang="tr-TR" sz="4400" b="0" strike="noStrike" spc="-1">
              <a:latin typeface="Arial"/>
            </a:endParaRPr>
          </a:p>
        </p:txBody>
      </p:sp>
      <p:sp>
        <p:nvSpPr>
          <p:cNvPr id="86" name="CustomShape 2"/>
          <p:cNvSpPr/>
          <p:nvPr/>
        </p:nvSpPr>
        <p:spPr>
          <a:xfrm>
            <a:off x="838080" y="159300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Vücudumuz 7’si boyun</a:t>
            </a:r>
            <a:endParaRPr lang="tr-TR" sz="2800" b="0" strike="noStrike" spc="-1">
              <a:latin typeface="Arial"/>
            </a:endParaRPr>
          </a:p>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12’si sırt</a:t>
            </a:r>
            <a:endParaRPr lang="tr-TR" sz="2800" b="0" strike="noStrike" spc="-1">
              <a:latin typeface="Arial"/>
            </a:endParaRPr>
          </a:p>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5,’i bel</a:t>
            </a:r>
            <a:endParaRPr lang="tr-TR" sz="2800" b="0" strike="noStrike" spc="-1">
              <a:latin typeface="Arial"/>
            </a:endParaRPr>
          </a:p>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5’i kalça</a:t>
            </a:r>
            <a:endParaRPr lang="tr-TR" sz="2800" b="0" strike="noStrike" spc="-1">
              <a:latin typeface="Arial"/>
            </a:endParaRPr>
          </a:p>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4’ü kuyruk sokumu olmak üzere 33 omurgadan meydana gelmektedir.</a:t>
            </a:r>
            <a:endParaRPr lang="tr-TR" sz="2800" b="0" strike="noStrike" spc="-1">
              <a:latin typeface="Arial"/>
            </a:endParaRPr>
          </a:p>
          <a:p>
            <a:pPr>
              <a:lnSpc>
                <a:spcPct val="90000"/>
              </a:lnSpc>
              <a:spcBef>
                <a:spcPts val="1001"/>
              </a:spcBef>
            </a:pPr>
            <a:endParaRPr lang="tr-TR" sz="2800" b="0" strike="noStrike" spc="-1">
              <a:latin typeface="Arial"/>
            </a:endParaRPr>
          </a:p>
        </p:txBody>
      </p:sp>
      <p:pic>
        <p:nvPicPr>
          <p:cNvPr id="87" name="Resim 3"/>
          <p:cNvPicPr/>
          <p:nvPr/>
        </p:nvPicPr>
        <p:blipFill>
          <a:blip r:embed="rId2"/>
          <a:stretch/>
        </p:blipFill>
        <p:spPr>
          <a:xfrm>
            <a:off x="4282200" y="4157280"/>
            <a:ext cx="2491920" cy="2404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771840" y="86220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56000"/>
          </a:bodyPr>
          <a:lstStyle/>
          <a:p>
            <a:pPr algn="ctr">
              <a:lnSpc>
                <a:spcPct val="90000"/>
              </a:lnSpc>
            </a:pPr>
            <a:r>
              <a:rPr lang="tr-TR" sz="3600" b="1" strike="noStrike" spc="-1">
                <a:solidFill>
                  <a:srgbClr val="000000"/>
                </a:solidFill>
                <a:latin typeface="Calibri Light"/>
              </a:rPr>
              <a:t>Duruş bozukluklarına bağlı görülebilecek omurga problemleri</a:t>
            </a:r>
            <a:r>
              <a:t/>
            </a:r>
            <a:br/>
            <a:r>
              <a:t/>
            </a:r>
            <a:br/>
            <a:r>
              <a:rPr lang="tr-TR" sz="2200" b="0" strike="noStrike" spc="-1">
                <a:solidFill>
                  <a:srgbClr val="000000"/>
                </a:solidFill>
                <a:latin typeface="Calibri"/>
              </a:rPr>
              <a:t>Her omurga bölgesi kendine göre bir kavise sahiptir. Kötü postür(duruş) bu kavislerde bozulmalara neden olmakta ve beraberinde çeşitli ağrı ve fonksiyon kayıpları meydana gelmektedir.</a:t>
            </a:r>
            <a:endParaRPr lang="tr-TR" sz="2200" b="0" strike="noStrike" spc="-1">
              <a:latin typeface="Arial"/>
            </a:endParaRPr>
          </a:p>
        </p:txBody>
      </p:sp>
      <p:sp>
        <p:nvSpPr>
          <p:cNvPr id="89" name="CustomShape 2"/>
          <p:cNvSpPr/>
          <p:nvPr/>
        </p:nvSpPr>
        <p:spPr>
          <a:xfrm>
            <a:off x="1154160" y="256140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tr-TR" sz="1800" b="0" strike="noStrike" spc="-1">
                <a:solidFill>
                  <a:srgbClr val="000000"/>
                </a:solidFill>
                <a:latin typeface="Calibri"/>
              </a:rPr>
              <a:t>Hiperlordoz:bel bölgesindeki </a:t>
            </a:r>
            <a:endParaRPr lang="tr-TR" sz="1800" b="0" strike="noStrike" spc="-1">
              <a:latin typeface="Arial"/>
            </a:endParaRPr>
          </a:p>
          <a:p>
            <a:pPr>
              <a:lnSpc>
                <a:spcPct val="90000"/>
              </a:lnSpc>
              <a:spcBef>
                <a:spcPts val="1001"/>
              </a:spcBef>
              <a:tabLst>
                <a:tab pos="0" algn="l"/>
              </a:tabLst>
            </a:pPr>
            <a:r>
              <a:rPr lang="tr-TR" sz="1800" b="0" strike="noStrike" spc="-1">
                <a:solidFill>
                  <a:srgbClr val="000000"/>
                </a:solidFill>
                <a:latin typeface="Calibri"/>
              </a:rPr>
              <a:t>kavisin artması.</a:t>
            </a:r>
            <a:endParaRPr lang="tr-TR" sz="1800" b="0" strike="noStrike" spc="-1">
              <a:latin typeface="Arial"/>
            </a:endParaRPr>
          </a:p>
          <a:p>
            <a:pPr>
              <a:lnSpc>
                <a:spcPct val="90000"/>
              </a:lnSpc>
              <a:spcBef>
                <a:spcPts val="1001"/>
              </a:spcBef>
              <a:tabLst>
                <a:tab pos="0" algn="l"/>
              </a:tabLst>
            </a:pPr>
            <a:endParaRPr lang="tr-TR" sz="1800" b="0" strike="noStrike" spc="-1">
              <a:latin typeface="Arial"/>
            </a:endParaRPr>
          </a:p>
          <a:p>
            <a:pPr marL="228600" indent="-227880">
              <a:lnSpc>
                <a:spcPct val="90000"/>
              </a:lnSpc>
              <a:spcBef>
                <a:spcPts val="1001"/>
              </a:spcBef>
              <a:buClr>
                <a:srgbClr val="000000"/>
              </a:buClr>
              <a:buFont typeface="Arial"/>
              <a:buChar char="•"/>
              <a:tabLst>
                <a:tab pos="0" algn="l"/>
              </a:tabLst>
            </a:pPr>
            <a:r>
              <a:rPr lang="tr-TR" sz="1800" b="0" strike="noStrike" spc="-1">
                <a:solidFill>
                  <a:srgbClr val="000000"/>
                </a:solidFill>
                <a:latin typeface="Calibri"/>
              </a:rPr>
              <a:t>Kifoz: sırt bölgesindeki </a:t>
            </a:r>
            <a:endParaRPr lang="tr-TR" sz="1800" b="0" strike="noStrike" spc="-1">
              <a:latin typeface="Arial"/>
            </a:endParaRPr>
          </a:p>
          <a:p>
            <a:pPr>
              <a:lnSpc>
                <a:spcPct val="90000"/>
              </a:lnSpc>
              <a:spcBef>
                <a:spcPts val="1001"/>
              </a:spcBef>
              <a:tabLst>
                <a:tab pos="0" algn="l"/>
              </a:tabLst>
            </a:pPr>
            <a:r>
              <a:rPr lang="tr-TR" sz="1800" b="0" strike="noStrike" spc="-1">
                <a:solidFill>
                  <a:srgbClr val="000000"/>
                </a:solidFill>
                <a:latin typeface="Calibri"/>
              </a:rPr>
              <a:t>kavisin artması,kamburluk.</a:t>
            </a:r>
            <a:endParaRPr lang="tr-TR" sz="1800" b="0" strike="noStrike" spc="-1">
              <a:latin typeface="Arial"/>
            </a:endParaRPr>
          </a:p>
          <a:p>
            <a:pPr>
              <a:lnSpc>
                <a:spcPct val="90000"/>
              </a:lnSpc>
              <a:spcBef>
                <a:spcPts val="1001"/>
              </a:spcBef>
              <a:tabLst>
                <a:tab pos="0" algn="l"/>
              </a:tabLst>
            </a:pPr>
            <a:endParaRPr lang="tr-TR" sz="1800" b="0" strike="noStrike" spc="-1">
              <a:latin typeface="Arial"/>
            </a:endParaRPr>
          </a:p>
          <a:p>
            <a:pPr marL="228600" indent="-227880">
              <a:lnSpc>
                <a:spcPct val="90000"/>
              </a:lnSpc>
              <a:spcBef>
                <a:spcPts val="1001"/>
              </a:spcBef>
              <a:buClr>
                <a:srgbClr val="000000"/>
              </a:buClr>
              <a:buFont typeface="Arial"/>
              <a:buChar char="•"/>
              <a:tabLst>
                <a:tab pos="0" algn="l"/>
              </a:tabLst>
            </a:pPr>
            <a:r>
              <a:rPr lang="tr-TR" sz="1800" b="0" strike="noStrike" spc="-1">
                <a:solidFill>
                  <a:srgbClr val="000000"/>
                </a:solidFill>
                <a:latin typeface="Calibri"/>
              </a:rPr>
              <a:t>Skolyoz: omurganın sağa </a:t>
            </a:r>
            <a:endParaRPr lang="tr-TR" sz="1800" b="0" strike="noStrike" spc="-1">
              <a:latin typeface="Arial"/>
            </a:endParaRPr>
          </a:p>
          <a:p>
            <a:pPr>
              <a:lnSpc>
                <a:spcPct val="90000"/>
              </a:lnSpc>
              <a:spcBef>
                <a:spcPts val="1001"/>
              </a:spcBef>
              <a:tabLst>
                <a:tab pos="0" algn="l"/>
              </a:tabLst>
            </a:pPr>
            <a:r>
              <a:rPr lang="tr-TR" sz="1800" b="0" strike="noStrike" spc="-1">
                <a:solidFill>
                  <a:srgbClr val="000000"/>
                </a:solidFill>
                <a:latin typeface="Calibri"/>
              </a:rPr>
              <a:t>sola doğru eğilmesi.</a:t>
            </a:r>
            <a:endParaRPr lang="tr-TR" sz="1800" b="0" strike="noStrike" spc="-1">
              <a:latin typeface="Arial"/>
            </a:endParaRPr>
          </a:p>
          <a:p>
            <a:pPr>
              <a:lnSpc>
                <a:spcPct val="90000"/>
              </a:lnSpc>
              <a:spcBef>
                <a:spcPts val="1001"/>
              </a:spcBef>
              <a:tabLst>
                <a:tab pos="0" algn="l"/>
              </a:tabLst>
            </a:pPr>
            <a:endParaRPr lang="tr-TR" sz="1800" b="0" strike="noStrike" spc="-1">
              <a:latin typeface="Arial"/>
            </a:endParaRPr>
          </a:p>
        </p:txBody>
      </p:sp>
      <p:pic>
        <p:nvPicPr>
          <p:cNvPr id="90" name="Resim 3"/>
          <p:cNvPicPr/>
          <p:nvPr/>
        </p:nvPicPr>
        <p:blipFill>
          <a:blip r:embed="rId2"/>
          <a:srcRect l="27151" t="8404"/>
          <a:stretch/>
        </p:blipFill>
        <p:spPr>
          <a:xfrm>
            <a:off x="7905240" y="2884680"/>
            <a:ext cx="4196160" cy="3522960"/>
          </a:xfrm>
          <a:prstGeom prst="rect">
            <a:avLst/>
          </a:prstGeom>
          <a:ln w="0">
            <a:noFill/>
          </a:ln>
        </p:spPr>
      </p:pic>
      <p:sp>
        <p:nvSpPr>
          <p:cNvPr id="91" name="CustomShape 3"/>
          <p:cNvSpPr/>
          <p:nvPr/>
        </p:nvSpPr>
        <p:spPr>
          <a:xfrm>
            <a:off x="6873120" y="3308400"/>
            <a:ext cx="120456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600" b="0" strike="noStrike" spc="-1">
                <a:solidFill>
                  <a:srgbClr val="000000"/>
                </a:solidFill>
                <a:latin typeface="Calibri"/>
                <a:ea typeface="DejaVu Sans"/>
              </a:rPr>
              <a:t>Boyun</a:t>
            </a:r>
            <a:endParaRPr lang="tr-TR" sz="1600" b="0" strike="noStrike" spc="-1">
              <a:latin typeface="Arial"/>
            </a:endParaRPr>
          </a:p>
          <a:p>
            <a:pPr>
              <a:lnSpc>
                <a:spcPct val="100000"/>
              </a:lnSpc>
            </a:pPr>
            <a:r>
              <a:rPr lang="tr-TR" sz="1600" b="0" strike="noStrike" spc="-1">
                <a:solidFill>
                  <a:srgbClr val="000000"/>
                </a:solidFill>
                <a:latin typeface="Calibri"/>
                <a:ea typeface="DejaVu Sans"/>
              </a:rPr>
              <a:t>Sırt</a:t>
            </a:r>
            <a:endParaRPr lang="tr-TR" sz="1600" b="0" strike="noStrike" spc="-1">
              <a:latin typeface="Arial"/>
            </a:endParaRPr>
          </a:p>
          <a:p>
            <a:pPr>
              <a:lnSpc>
                <a:spcPct val="100000"/>
              </a:lnSpc>
            </a:pPr>
            <a:endParaRPr lang="tr-TR" sz="1600" b="0" strike="noStrike" spc="-1">
              <a:latin typeface="Arial"/>
            </a:endParaRPr>
          </a:p>
          <a:p>
            <a:pPr>
              <a:lnSpc>
                <a:spcPct val="100000"/>
              </a:lnSpc>
            </a:pPr>
            <a:r>
              <a:rPr lang="tr-TR" sz="1600" b="0" strike="noStrike" spc="-1">
                <a:solidFill>
                  <a:srgbClr val="000000"/>
                </a:solidFill>
                <a:latin typeface="Calibri"/>
                <a:ea typeface="DejaVu Sans"/>
              </a:rPr>
              <a:t>Bel</a:t>
            </a:r>
            <a:endParaRPr lang="tr-TR" sz="1600" b="0" strike="noStrike" spc="-1">
              <a:latin typeface="Arial"/>
            </a:endParaRPr>
          </a:p>
          <a:p>
            <a:pPr>
              <a:lnSpc>
                <a:spcPct val="100000"/>
              </a:lnSpc>
            </a:pPr>
            <a:r>
              <a:rPr lang="tr-TR" sz="1600" b="0" strike="noStrike" spc="-1">
                <a:solidFill>
                  <a:srgbClr val="000000"/>
                </a:solidFill>
                <a:latin typeface="Calibri"/>
                <a:ea typeface="DejaVu Sans"/>
              </a:rPr>
              <a:t>Kalça</a:t>
            </a:r>
            <a:endParaRPr lang="tr-TR" sz="1600" b="0" strike="noStrike" spc="-1">
              <a:latin typeface="Arial"/>
            </a:endParaRPr>
          </a:p>
          <a:p>
            <a:pPr>
              <a:lnSpc>
                <a:spcPct val="100000"/>
              </a:lnSpc>
            </a:pPr>
            <a:endParaRPr lang="tr-TR" sz="1600" b="0" strike="noStrike" spc="-1">
              <a:latin typeface="Arial"/>
            </a:endParaRPr>
          </a:p>
        </p:txBody>
      </p:sp>
      <p:sp>
        <p:nvSpPr>
          <p:cNvPr id="92" name="CustomShape 4"/>
          <p:cNvSpPr/>
          <p:nvPr/>
        </p:nvSpPr>
        <p:spPr>
          <a:xfrm>
            <a:off x="7905240" y="2504160"/>
            <a:ext cx="10216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sağlıklı</a:t>
            </a:r>
            <a:endParaRPr lang="tr-TR" sz="1800" b="0" strike="noStrike" spc="-1">
              <a:latin typeface="Arial"/>
            </a:endParaRPr>
          </a:p>
        </p:txBody>
      </p:sp>
      <p:sp>
        <p:nvSpPr>
          <p:cNvPr id="93" name="CustomShape 5"/>
          <p:cNvSpPr/>
          <p:nvPr/>
        </p:nvSpPr>
        <p:spPr>
          <a:xfrm>
            <a:off x="8819640" y="2493000"/>
            <a:ext cx="12628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hiperlordoz</a:t>
            </a:r>
            <a:endParaRPr lang="tr-TR" sz="1800" b="0" strike="noStrike" spc="-1">
              <a:latin typeface="Arial"/>
            </a:endParaRPr>
          </a:p>
        </p:txBody>
      </p:sp>
      <p:sp>
        <p:nvSpPr>
          <p:cNvPr id="94" name="CustomShape 6"/>
          <p:cNvSpPr/>
          <p:nvPr/>
        </p:nvSpPr>
        <p:spPr>
          <a:xfrm>
            <a:off x="10253160" y="2493720"/>
            <a:ext cx="124632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kifoz</a:t>
            </a: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838080" y="11592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1" strike="noStrike" spc="-1">
                <a:solidFill>
                  <a:srgbClr val="000000"/>
                </a:solidFill>
                <a:latin typeface="Calibri Light"/>
              </a:rPr>
              <a:t>Skolyoz </a:t>
            </a:r>
            <a:endParaRPr lang="tr-TR" sz="4400" b="0" strike="noStrike" spc="-1">
              <a:latin typeface="Arial"/>
            </a:endParaRPr>
          </a:p>
        </p:txBody>
      </p:sp>
      <p:sp>
        <p:nvSpPr>
          <p:cNvPr id="96" name="CustomShape 2"/>
          <p:cNvSpPr/>
          <p:nvPr/>
        </p:nvSpPr>
        <p:spPr>
          <a:xfrm>
            <a:off x="861840" y="122724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000000"/>
              </a:buClr>
              <a:buFont typeface="Arial"/>
              <a:buChar char="•"/>
            </a:pPr>
            <a:r>
              <a:rPr lang="tr-TR" sz="2400" b="0" strike="noStrike" spc="-1">
                <a:solidFill>
                  <a:srgbClr val="000000"/>
                </a:solidFill>
                <a:latin typeface="Calibri"/>
              </a:rPr>
              <a:t>Omurganın normal eğriliğinin bozulduğu, sağa sola doğru eğrildiği durumlara skolyoz denir. Skolyozda omuz hizaları,kalça seviyeleri birbiriyle eşit değildir.</a:t>
            </a:r>
            <a:endParaRPr lang="tr-TR" sz="2400" b="0" strike="noStrike" spc="-1">
              <a:latin typeface="Arial"/>
            </a:endParaRPr>
          </a:p>
          <a:p>
            <a:pPr marL="228600" indent="-227880">
              <a:lnSpc>
                <a:spcPct val="90000"/>
              </a:lnSpc>
              <a:spcBef>
                <a:spcPts val="1001"/>
              </a:spcBef>
              <a:buClr>
                <a:srgbClr val="000000"/>
              </a:buClr>
              <a:buFont typeface="Arial"/>
              <a:buChar char="•"/>
            </a:pPr>
            <a:r>
              <a:rPr lang="tr-TR" sz="2400" b="0" strike="noStrike" spc="-1">
                <a:solidFill>
                  <a:srgbClr val="000000"/>
                </a:solidFill>
                <a:latin typeface="Calibri"/>
              </a:rPr>
              <a:t>Sevgili çocuklar siz de aynaya baktığınızda ;omuz hizalarınızın veya kalça kemiği hizalarınızın aynı hat üzerinde olmadığını görüyorsanız veya göğüs kemiklerinizi bir tarafta daha öne doğru çıkık hissediyorsanız lütfen ailenize bu durumdan bahsedin.</a:t>
            </a:r>
            <a:endParaRPr lang="tr-TR" sz="2400" b="0" strike="noStrike" spc="-1">
              <a:latin typeface="Arial"/>
            </a:endParaRPr>
          </a:p>
        </p:txBody>
      </p:sp>
      <p:pic>
        <p:nvPicPr>
          <p:cNvPr id="97" name="Resim 3"/>
          <p:cNvPicPr/>
          <p:nvPr/>
        </p:nvPicPr>
        <p:blipFill>
          <a:blip r:embed="rId2"/>
          <a:stretch/>
        </p:blipFill>
        <p:spPr>
          <a:xfrm>
            <a:off x="4524480" y="3724200"/>
            <a:ext cx="3099960" cy="2824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821520" y="523080"/>
            <a:ext cx="10514880" cy="144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1" strike="noStrike" spc="-1">
                <a:solidFill>
                  <a:srgbClr val="000000"/>
                </a:solidFill>
                <a:latin typeface="Calibri Light"/>
              </a:rPr>
              <a:t>                 </a:t>
            </a:r>
            <a:r>
              <a:rPr lang="tr-TR" sz="4400" b="1" strike="noStrike" spc="-1">
                <a:solidFill>
                  <a:srgbClr val="5B9BD5"/>
                </a:solidFill>
                <a:latin typeface="Calibri Light"/>
              </a:rPr>
              <a:t>Kötü Postür     </a:t>
            </a:r>
            <a:r>
              <a:rPr lang="tr-TR" sz="4400" b="1" strike="noStrike" spc="-1">
                <a:solidFill>
                  <a:srgbClr val="FF0000"/>
                </a:solidFill>
                <a:latin typeface="Calibri Light"/>
              </a:rPr>
              <a:t>İyi Postür                        </a:t>
            </a:r>
            <a:endParaRPr lang="tr-TR" sz="4400" b="0" strike="noStrike" spc="-1">
              <a:latin typeface="Arial"/>
            </a:endParaRPr>
          </a:p>
        </p:txBody>
      </p:sp>
      <p:pic>
        <p:nvPicPr>
          <p:cNvPr id="99" name="İçerik Yer Tutucusu 3"/>
          <p:cNvPicPr/>
          <p:nvPr/>
        </p:nvPicPr>
        <p:blipFill>
          <a:blip r:embed="rId2"/>
          <a:stretch/>
        </p:blipFill>
        <p:spPr>
          <a:xfrm>
            <a:off x="4105800" y="1690560"/>
            <a:ext cx="3324960" cy="4325760"/>
          </a:xfrm>
          <a:prstGeom prst="rect">
            <a:avLst/>
          </a:prstGeom>
          <a:ln w="0">
            <a:noFill/>
          </a:ln>
        </p:spPr>
      </p:pic>
      <p:sp>
        <p:nvSpPr>
          <p:cNvPr id="100" name="CustomShape 2"/>
          <p:cNvSpPr/>
          <p:nvPr/>
        </p:nvSpPr>
        <p:spPr>
          <a:xfrm>
            <a:off x="1887120" y="2435760"/>
            <a:ext cx="2135520" cy="252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Arial"/>
              <a:buChar char="•"/>
            </a:pPr>
            <a:r>
              <a:rPr lang="tr-TR" sz="1600" b="0" strike="noStrike" spc="-1">
                <a:solidFill>
                  <a:srgbClr val="000000"/>
                </a:solidFill>
                <a:latin typeface="Calibri"/>
                <a:ea typeface="DejaVu Sans"/>
              </a:rPr>
              <a:t>Yorgunluk</a:t>
            </a:r>
            <a:endParaRPr lang="tr-TR" sz="1600" b="0" strike="noStrike" spc="-1">
              <a:latin typeface="Arial"/>
            </a:endParaRPr>
          </a:p>
          <a:p>
            <a:pPr marL="285840" indent="-285120">
              <a:lnSpc>
                <a:spcPct val="100000"/>
              </a:lnSpc>
              <a:buClr>
                <a:srgbClr val="000000"/>
              </a:buClr>
              <a:buFont typeface="Arial"/>
              <a:buChar char="•"/>
            </a:pPr>
            <a:r>
              <a:rPr lang="tr-TR" sz="1600" b="0" strike="noStrike" spc="-1">
                <a:solidFill>
                  <a:srgbClr val="000000"/>
                </a:solidFill>
                <a:latin typeface="Calibri"/>
                <a:ea typeface="DejaVu Sans"/>
              </a:rPr>
              <a:t>Baş ağrısı</a:t>
            </a:r>
            <a:endParaRPr lang="tr-TR" sz="1600" b="0" strike="noStrike" spc="-1">
              <a:latin typeface="Arial"/>
            </a:endParaRPr>
          </a:p>
          <a:p>
            <a:pPr marL="285840" indent="-285120">
              <a:lnSpc>
                <a:spcPct val="100000"/>
              </a:lnSpc>
              <a:buClr>
                <a:srgbClr val="000000"/>
              </a:buClr>
              <a:buFont typeface="Arial"/>
              <a:buChar char="•"/>
            </a:pPr>
            <a:r>
              <a:rPr lang="tr-TR" sz="1600" b="0" strike="noStrike" spc="-1">
                <a:solidFill>
                  <a:srgbClr val="000000"/>
                </a:solidFill>
                <a:latin typeface="Calibri"/>
                <a:ea typeface="DejaVu Sans"/>
              </a:rPr>
              <a:t>Boyun ve sırt ağrısı</a:t>
            </a:r>
            <a:endParaRPr lang="tr-TR" sz="1600" b="0" strike="noStrike" spc="-1">
              <a:latin typeface="Arial"/>
            </a:endParaRPr>
          </a:p>
          <a:p>
            <a:pPr marL="285840" indent="-285120">
              <a:lnSpc>
                <a:spcPct val="100000"/>
              </a:lnSpc>
              <a:buClr>
                <a:srgbClr val="000000"/>
              </a:buClr>
              <a:buFont typeface="Arial"/>
              <a:buChar char="•"/>
            </a:pPr>
            <a:r>
              <a:rPr lang="tr-TR" sz="1600" b="0" strike="noStrike" spc="-1">
                <a:solidFill>
                  <a:srgbClr val="000000"/>
                </a:solidFill>
                <a:latin typeface="Calibri"/>
                <a:ea typeface="DejaVu Sans"/>
              </a:rPr>
              <a:t>Eklem ağrısı</a:t>
            </a:r>
            <a:endParaRPr lang="tr-TR" sz="1600" b="0" strike="noStrike" spc="-1">
              <a:latin typeface="Arial"/>
            </a:endParaRPr>
          </a:p>
          <a:p>
            <a:pPr marL="285840" indent="-285120">
              <a:lnSpc>
                <a:spcPct val="100000"/>
              </a:lnSpc>
              <a:buClr>
                <a:srgbClr val="000000"/>
              </a:buClr>
              <a:buFont typeface="Arial"/>
              <a:buChar char="•"/>
            </a:pPr>
            <a:r>
              <a:rPr lang="tr-TR" sz="1600" b="0" strike="noStrike" spc="-1">
                <a:solidFill>
                  <a:srgbClr val="000000"/>
                </a:solidFill>
                <a:latin typeface="Calibri"/>
                <a:ea typeface="DejaVu Sans"/>
              </a:rPr>
              <a:t>Odaklanma problemi</a:t>
            </a:r>
            <a:endParaRPr lang="tr-TR" sz="1600" b="0" strike="noStrike" spc="-1">
              <a:latin typeface="Arial"/>
            </a:endParaRPr>
          </a:p>
          <a:p>
            <a:pPr marL="285840" indent="-285120">
              <a:lnSpc>
                <a:spcPct val="100000"/>
              </a:lnSpc>
              <a:buClr>
                <a:srgbClr val="000000"/>
              </a:buClr>
              <a:buFont typeface="Arial"/>
              <a:buChar char="•"/>
            </a:pPr>
            <a:r>
              <a:rPr lang="tr-TR" sz="1600" b="0" strike="noStrike" spc="-1">
                <a:solidFill>
                  <a:srgbClr val="000000"/>
                </a:solidFill>
                <a:latin typeface="Calibri"/>
                <a:ea typeface="DejaVu Sans"/>
              </a:rPr>
              <a:t>Fiziksel becerilerde azalma,</a:t>
            </a:r>
            <a:endParaRPr lang="tr-TR" sz="1600" b="0" strike="noStrike" spc="-1">
              <a:latin typeface="Arial"/>
            </a:endParaRPr>
          </a:p>
          <a:p>
            <a:pPr algn="r">
              <a:lnSpc>
                <a:spcPct val="100000"/>
              </a:lnSpc>
            </a:pPr>
            <a:r>
              <a:rPr lang="tr-TR" sz="1600" b="0" strike="noStrike" spc="-1">
                <a:solidFill>
                  <a:srgbClr val="000000"/>
                </a:solidFill>
                <a:latin typeface="Calibri"/>
                <a:ea typeface="DejaVu Sans"/>
              </a:rPr>
              <a:t>     gibi problemlere    sebep olabilir.</a:t>
            </a:r>
            <a:endParaRPr lang="tr-TR" sz="1600" b="0" strike="noStrike" spc="-1">
              <a:latin typeface="Arial"/>
            </a:endParaRPr>
          </a:p>
        </p:txBody>
      </p:sp>
      <p:sp>
        <p:nvSpPr>
          <p:cNvPr id="101" name="Line 3"/>
          <p:cNvSpPr/>
          <p:nvPr/>
        </p:nvSpPr>
        <p:spPr>
          <a:xfrm>
            <a:off x="7431480" y="3291840"/>
            <a:ext cx="432360" cy="8280"/>
          </a:xfrm>
          <a:prstGeom prst="line">
            <a:avLst/>
          </a:prstGeom>
          <a:ln>
            <a:solidFill>
              <a:srgbClr val="5B9BD5"/>
            </a:solidFill>
          </a:ln>
        </p:spPr>
        <p:style>
          <a:lnRef idx="1">
            <a:schemeClr val="accent1"/>
          </a:lnRef>
          <a:fillRef idx="0">
            <a:schemeClr val="accent1"/>
          </a:fillRef>
          <a:effectRef idx="0">
            <a:schemeClr val="accent1"/>
          </a:effectRef>
          <a:fontRef idx="minor"/>
        </p:style>
      </p:sp>
      <p:sp>
        <p:nvSpPr>
          <p:cNvPr id="102" name="Line 4"/>
          <p:cNvSpPr/>
          <p:nvPr/>
        </p:nvSpPr>
        <p:spPr>
          <a:xfrm>
            <a:off x="7431480" y="3682440"/>
            <a:ext cx="432360" cy="8280"/>
          </a:xfrm>
          <a:prstGeom prst="line">
            <a:avLst/>
          </a:prstGeom>
          <a:ln>
            <a:solidFill>
              <a:srgbClr val="5B9BD5"/>
            </a:solidFill>
          </a:ln>
        </p:spPr>
        <p:style>
          <a:lnRef idx="1">
            <a:schemeClr val="accent1"/>
          </a:lnRef>
          <a:fillRef idx="0">
            <a:schemeClr val="accent1"/>
          </a:fillRef>
          <a:effectRef idx="0">
            <a:schemeClr val="accent1"/>
          </a:effectRef>
          <a:fontRef idx="minor"/>
        </p:style>
      </p:sp>
      <p:sp>
        <p:nvSpPr>
          <p:cNvPr id="103" name="Line 5"/>
          <p:cNvSpPr/>
          <p:nvPr/>
        </p:nvSpPr>
        <p:spPr>
          <a:xfrm>
            <a:off x="7431480" y="4671720"/>
            <a:ext cx="365760" cy="8280"/>
          </a:xfrm>
          <a:prstGeom prst="line">
            <a:avLst/>
          </a:prstGeom>
          <a:ln>
            <a:solidFill>
              <a:srgbClr val="5B9BD5"/>
            </a:solidFill>
          </a:ln>
        </p:spPr>
        <p:style>
          <a:lnRef idx="1">
            <a:schemeClr val="accent1"/>
          </a:lnRef>
          <a:fillRef idx="0">
            <a:schemeClr val="accent1"/>
          </a:fillRef>
          <a:effectRef idx="0">
            <a:schemeClr val="accent1"/>
          </a:effectRef>
          <a:fontRef idx="minor"/>
        </p:style>
      </p:sp>
      <p:sp>
        <p:nvSpPr>
          <p:cNvPr id="104" name="Line 6"/>
          <p:cNvSpPr/>
          <p:nvPr/>
        </p:nvSpPr>
        <p:spPr>
          <a:xfrm>
            <a:off x="7431480" y="5328360"/>
            <a:ext cx="365760" cy="8280"/>
          </a:xfrm>
          <a:prstGeom prst="line">
            <a:avLst/>
          </a:prstGeom>
          <a:ln>
            <a:solidFill>
              <a:srgbClr val="5B9BD5"/>
            </a:solidFill>
          </a:ln>
        </p:spPr>
        <p:style>
          <a:lnRef idx="1">
            <a:schemeClr val="accent1"/>
          </a:lnRef>
          <a:fillRef idx="0">
            <a:schemeClr val="accent1"/>
          </a:fillRef>
          <a:effectRef idx="0">
            <a:schemeClr val="accent1"/>
          </a:effectRef>
          <a:fontRef idx="minor"/>
        </p:style>
      </p:sp>
      <p:sp>
        <p:nvSpPr>
          <p:cNvPr id="105" name="Line 7"/>
          <p:cNvSpPr/>
          <p:nvPr/>
        </p:nvSpPr>
        <p:spPr>
          <a:xfrm>
            <a:off x="7431480" y="5635800"/>
            <a:ext cx="398880" cy="8280"/>
          </a:xfrm>
          <a:prstGeom prst="line">
            <a:avLst/>
          </a:prstGeom>
          <a:ln>
            <a:solidFill>
              <a:srgbClr val="5B9BD5"/>
            </a:solidFill>
          </a:ln>
        </p:spPr>
        <p:style>
          <a:lnRef idx="1">
            <a:schemeClr val="accent1"/>
          </a:lnRef>
          <a:fillRef idx="0">
            <a:schemeClr val="accent1"/>
          </a:fillRef>
          <a:effectRef idx="0">
            <a:schemeClr val="accent1"/>
          </a:effectRef>
          <a:fontRef idx="minor"/>
        </p:style>
      </p:sp>
      <p:sp>
        <p:nvSpPr>
          <p:cNvPr id="106" name="CustomShape 8"/>
          <p:cNvSpPr/>
          <p:nvPr/>
        </p:nvSpPr>
        <p:spPr>
          <a:xfrm>
            <a:off x="7947000" y="3108960"/>
            <a:ext cx="1636920" cy="264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400" b="0" strike="noStrike" spc="-1">
                <a:solidFill>
                  <a:srgbClr val="000000"/>
                </a:solidFill>
                <a:latin typeface="Calibri"/>
                <a:ea typeface="DejaVu Sans"/>
              </a:rPr>
              <a:t>Gözler</a:t>
            </a:r>
            <a:endParaRPr lang="tr-TR" sz="1400" b="0" strike="noStrike" spc="-1">
              <a:latin typeface="Arial"/>
            </a:endParaRPr>
          </a:p>
          <a:p>
            <a:pPr>
              <a:lnSpc>
                <a:spcPct val="100000"/>
              </a:lnSpc>
            </a:pPr>
            <a:endParaRPr lang="tr-TR" sz="1400" b="0" strike="noStrike" spc="-1">
              <a:latin typeface="Arial"/>
            </a:endParaRPr>
          </a:p>
          <a:p>
            <a:pPr>
              <a:lnSpc>
                <a:spcPct val="100000"/>
              </a:lnSpc>
            </a:pPr>
            <a:r>
              <a:rPr lang="tr-TR" sz="1400" b="0" strike="noStrike" spc="-1">
                <a:solidFill>
                  <a:srgbClr val="000000"/>
                </a:solidFill>
                <a:latin typeface="Calibri"/>
                <a:ea typeface="DejaVu Sans"/>
              </a:rPr>
              <a:t>Omuzlar</a:t>
            </a:r>
            <a:endParaRPr lang="tr-TR" sz="1400" b="0" strike="noStrike" spc="-1">
              <a:latin typeface="Arial"/>
            </a:endParaRPr>
          </a:p>
          <a:p>
            <a:pPr>
              <a:lnSpc>
                <a:spcPct val="100000"/>
              </a:lnSpc>
            </a:pPr>
            <a:endParaRPr lang="tr-TR" sz="1400" b="0" strike="noStrike" spc="-1">
              <a:latin typeface="Arial"/>
            </a:endParaRPr>
          </a:p>
          <a:p>
            <a:pPr>
              <a:lnSpc>
                <a:spcPct val="100000"/>
              </a:lnSpc>
            </a:pPr>
            <a:endParaRPr lang="tr-TR" sz="1400" b="0" strike="noStrike" spc="-1">
              <a:latin typeface="Arial"/>
            </a:endParaRPr>
          </a:p>
          <a:p>
            <a:pPr>
              <a:lnSpc>
                <a:spcPct val="100000"/>
              </a:lnSpc>
            </a:pPr>
            <a:endParaRPr lang="tr-TR" sz="1400" b="0" strike="noStrike" spc="-1">
              <a:latin typeface="Arial"/>
            </a:endParaRPr>
          </a:p>
          <a:p>
            <a:pPr>
              <a:lnSpc>
                <a:spcPct val="100000"/>
              </a:lnSpc>
            </a:pPr>
            <a:endParaRPr lang="tr-TR" sz="1400" b="0" strike="noStrike" spc="-1">
              <a:latin typeface="Arial"/>
            </a:endParaRPr>
          </a:p>
          <a:p>
            <a:pPr>
              <a:lnSpc>
                <a:spcPct val="100000"/>
              </a:lnSpc>
            </a:pPr>
            <a:r>
              <a:rPr lang="tr-TR" sz="1400" b="0" strike="noStrike" spc="-1">
                <a:solidFill>
                  <a:srgbClr val="000000"/>
                </a:solidFill>
                <a:latin typeface="Calibri"/>
                <a:ea typeface="DejaVu Sans"/>
              </a:rPr>
              <a:t>Kalça</a:t>
            </a:r>
            <a:endParaRPr lang="tr-TR" sz="1400" b="0" strike="noStrike" spc="-1">
              <a:latin typeface="Arial"/>
            </a:endParaRPr>
          </a:p>
          <a:p>
            <a:pPr>
              <a:lnSpc>
                <a:spcPct val="100000"/>
              </a:lnSpc>
            </a:pPr>
            <a:endParaRPr lang="tr-TR" sz="1400" b="0" strike="noStrike" spc="-1">
              <a:latin typeface="Arial"/>
            </a:endParaRPr>
          </a:p>
          <a:p>
            <a:pPr>
              <a:lnSpc>
                <a:spcPct val="100000"/>
              </a:lnSpc>
            </a:pPr>
            <a:endParaRPr lang="tr-TR" sz="1400" b="0" strike="noStrike" spc="-1">
              <a:latin typeface="Arial"/>
            </a:endParaRPr>
          </a:p>
          <a:p>
            <a:pPr>
              <a:lnSpc>
                <a:spcPct val="100000"/>
              </a:lnSpc>
            </a:pPr>
            <a:r>
              <a:rPr lang="tr-TR" sz="1400" b="0" strike="noStrike" spc="-1">
                <a:solidFill>
                  <a:srgbClr val="000000"/>
                </a:solidFill>
                <a:latin typeface="Calibri"/>
                <a:ea typeface="DejaVu Sans"/>
              </a:rPr>
              <a:t>Dizler</a:t>
            </a:r>
            <a:endParaRPr lang="tr-TR" sz="1400" b="0" strike="noStrike" spc="-1">
              <a:latin typeface="Arial"/>
            </a:endParaRPr>
          </a:p>
          <a:p>
            <a:pPr>
              <a:lnSpc>
                <a:spcPct val="100000"/>
              </a:lnSpc>
            </a:pPr>
            <a:r>
              <a:rPr lang="tr-TR" sz="1400" b="0" strike="noStrike" spc="-1">
                <a:solidFill>
                  <a:srgbClr val="000000"/>
                </a:solidFill>
                <a:latin typeface="Calibri"/>
                <a:ea typeface="DejaVu Sans"/>
              </a:rPr>
              <a:t>Ayak bilekleri</a:t>
            </a:r>
            <a:endParaRPr lang="tr-TR" sz="1400" b="0" strike="noStrike" spc="-1">
              <a:latin typeface="Arial"/>
            </a:endParaRPr>
          </a:p>
        </p:txBody>
      </p:sp>
      <p:sp>
        <p:nvSpPr>
          <p:cNvPr id="107" name="CustomShape 9"/>
          <p:cNvSpPr/>
          <p:nvPr/>
        </p:nvSpPr>
        <p:spPr>
          <a:xfrm>
            <a:off x="9318600" y="2836440"/>
            <a:ext cx="531360" cy="310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C00000"/>
                </a:solidFill>
                <a:latin typeface="Calibri"/>
                <a:ea typeface="DejaVu Sans"/>
              </a:rPr>
              <a:t>A</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Y</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N</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I</a:t>
            </a:r>
            <a:endParaRPr lang="tr-TR" sz="1800" b="0" strike="noStrike" spc="-1">
              <a:latin typeface="Arial"/>
            </a:endParaRPr>
          </a:p>
          <a:p>
            <a:pPr>
              <a:lnSpc>
                <a:spcPct val="100000"/>
              </a:lnSpc>
            </a:pPr>
            <a:endParaRPr lang="tr-TR" sz="1800" b="0" strike="noStrike" spc="-1">
              <a:latin typeface="Arial"/>
            </a:endParaRPr>
          </a:p>
          <a:p>
            <a:pPr>
              <a:lnSpc>
                <a:spcPct val="100000"/>
              </a:lnSpc>
            </a:pPr>
            <a:r>
              <a:rPr lang="tr-TR" sz="1800" b="0" strike="noStrike" spc="-1">
                <a:solidFill>
                  <a:srgbClr val="C00000"/>
                </a:solidFill>
                <a:latin typeface="Calibri"/>
                <a:ea typeface="DejaVu Sans"/>
              </a:rPr>
              <a:t>H</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İ</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Z</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A</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D</a:t>
            </a:r>
            <a:endParaRPr lang="tr-TR" sz="1800" b="0" strike="noStrike" spc="-1">
              <a:latin typeface="Arial"/>
            </a:endParaRPr>
          </a:p>
          <a:p>
            <a:pPr>
              <a:lnSpc>
                <a:spcPct val="100000"/>
              </a:lnSpc>
            </a:pPr>
            <a:r>
              <a:rPr lang="tr-TR" sz="1800" b="0" strike="noStrike" spc="-1">
                <a:solidFill>
                  <a:srgbClr val="C00000"/>
                </a:solidFill>
                <a:latin typeface="Calibri"/>
                <a:ea typeface="DejaVu Sans"/>
              </a:rPr>
              <a:t>A</a:t>
            </a: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0" strike="noStrike" spc="-1">
                <a:solidFill>
                  <a:srgbClr val="000000"/>
                </a:solidFill>
                <a:latin typeface="Calibri Light"/>
              </a:rPr>
              <a:t>Doğru ergonomi</a:t>
            </a:r>
            <a:endParaRPr lang="tr-TR" sz="4400" b="0" strike="noStrike" spc="-1">
              <a:latin typeface="Arial"/>
            </a:endParaRPr>
          </a:p>
        </p:txBody>
      </p:sp>
      <p:sp>
        <p:nvSpPr>
          <p:cNvPr id="109" name="CustomShape 2"/>
          <p:cNvSpPr/>
          <p:nvPr/>
        </p:nvSpPr>
        <p:spPr>
          <a:xfrm>
            <a:off x="838080" y="182556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Ergonomi nedir?</a:t>
            </a:r>
            <a:endParaRPr lang="tr-TR" sz="2800" b="0" strike="noStrike" spc="-1">
              <a:latin typeface="Arial"/>
            </a:endParaRPr>
          </a:p>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Ergonomi insanın fiziksel özelliklerine göre çevreyle ve eşyalarla uyumunu araştıran ve düzenleyen bir bilim dalıdır.</a:t>
            </a:r>
            <a:endParaRPr lang="tr-TR" sz="2800" b="0" strike="noStrike" spc="-1">
              <a:latin typeface="Arial"/>
            </a:endParaRPr>
          </a:p>
          <a:p>
            <a:pPr marL="228600" indent="-227880">
              <a:lnSpc>
                <a:spcPct val="90000"/>
              </a:lnSpc>
              <a:spcBef>
                <a:spcPts val="1001"/>
              </a:spcBef>
              <a:buClr>
                <a:srgbClr val="000000"/>
              </a:buClr>
              <a:buFont typeface="Arial"/>
              <a:buChar char="•"/>
            </a:pPr>
            <a:r>
              <a:rPr lang="tr-TR" sz="2800" b="0" strike="noStrike" spc="-1">
                <a:solidFill>
                  <a:srgbClr val="000000"/>
                </a:solidFill>
                <a:latin typeface="Calibri"/>
              </a:rPr>
              <a:t>Örneğin gün boyu oturduğumuz sandalyenin bizim boyumuza, kullandığımız masanın yüksekliğine uygun olması o sandalyenin ergonomik olduğunu gösterir.</a:t>
            </a:r>
            <a:endParaRPr lang="tr-TR" sz="2800" b="0" strike="noStrike" spc="-1">
              <a:latin typeface="Arial"/>
            </a:endParaRPr>
          </a:p>
          <a:p>
            <a:pPr>
              <a:lnSpc>
                <a:spcPct val="90000"/>
              </a:lnSpc>
              <a:spcBef>
                <a:spcPts val="1001"/>
              </a:spcBef>
              <a:tabLst>
                <a:tab pos="0" algn="l"/>
              </a:tabLst>
            </a:pPr>
            <a:endParaRPr lang="tr-TR" sz="2800" b="0" strike="noStrike" spc="-1">
              <a:latin typeface="Arial"/>
            </a:endParaRPr>
          </a:p>
        </p:txBody>
      </p:sp>
      <p:pic>
        <p:nvPicPr>
          <p:cNvPr id="110" name="Resim 3"/>
          <p:cNvPicPr/>
          <p:nvPr/>
        </p:nvPicPr>
        <p:blipFill>
          <a:blip r:embed="rId2"/>
          <a:stretch/>
        </p:blipFill>
        <p:spPr>
          <a:xfrm>
            <a:off x="7305480" y="4092840"/>
            <a:ext cx="2766960" cy="2706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tr-TR" sz="4400" b="0" strike="noStrike" spc="-1">
                <a:solidFill>
                  <a:srgbClr val="000000"/>
                </a:solidFill>
                <a:latin typeface="Calibri Light"/>
              </a:rPr>
              <a:t>Omurga sağlığı için öneriler</a:t>
            </a:r>
            <a:endParaRPr lang="tr-TR" sz="4400" b="0" strike="noStrike" spc="-1">
              <a:latin typeface="Arial"/>
            </a:endParaRPr>
          </a:p>
        </p:txBody>
      </p:sp>
      <p:pic>
        <p:nvPicPr>
          <p:cNvPr id="112" name="Resim 4"/>
          <p:cNvPicPr/>
          <p:nvPr/>
        </p:nvPicPr>
        <p:blipFill>
          <a:blip r:embed="rId2"/>
          <a:stretch/>
        </p:blipFill>
        <p:spPr>
          <a:xfrm>
            <a:off x="665280" y="1690560"/>
            <a:ext cx="2963880" cy="2043000"/>
          </a:xfrm>
          <a:prstGeom prst="rect">
            <a:avLst/>
          </a:prstGeom>
          <a:ln w="0">
            <a:noFill/>
          </a:ln>
        </p:spPr>
      </p:pic>
      <p:sp>
        <p:nvSpPr>
          <p:cNvPr id="113" name="CustomShape 2"/>
          <p:cNvSpPr/>
          <p:nvPr/>
        </p:nvSpPr>
        <p:spPr>
          <a:xfrm>
            <a:off x="5897880" y="5339880"/>
            <a:ext cx="3645720" cy="553320"/>
          </a:xfrm>
          <a:prstGeom prst="rect">
            <a:avLst/>
          </a:prstGeom>
          <a:noFill/>
          <a:ln w="0">
            <a:noFill/>
          </a:ln>
        </p:spPr>
        <p:style>
          <a:lnRef idx="0">
            <a:scrgbClr r="0" g="0" b="0"/>
          </a:lnRef>
          <a:fillRef idx="0">
            <a:scrgbClr r="0" g="0" b="0"/>
          </a:fillRef>
          <a:effectRef idx="0">
            <a:scrgbClr r="0" g="0" b="0"/>
          </a:effectRef>
          <a:fontRef idx="minor"/>
        </p:style>
      </p:sp>
      <p:pic>
        <p:nvPicPr>
          <p:cNvPr id="114" name="Resim 6"/>
          <p:cNvPicPr/>
          <p:nvPr/>
        </p:nvPicPr>
        <p:blipFill>
          <a:blip r:embed="rId3"/>
          <a:stretch/>
        </p:blipFill>
        <p:spPr>
          <a:xfrm>
            <a:off x="4126320" y="1944000"/>
            <a:ext cx="3364560" cy="1913760"/>
          </a:xfrm>
          <a:prstGeom prst="rect">
            <a:avLst/>
          </a:prstGeom>
          <a:ln w="0">
            <a:noFill/>
          </a:ln>
        </p:spPr>
      </p:pic>
      <p:pic>
        <p:nvPicPr>
          <p:cNvPr id="115" name="Resim 7"/>
          <p:cNvPicPr/>
          <p:nvPr/>
        </p:nvPicPr>
        <p:blipFill>
          <a:blip r:embed="rId4"/>
          <a:stretch/>
        </p:blipFill>
        <p:spPr>
          <a:xfrm>
            <a:off x="7721280" y="2093040"/>
            <a:ext cx="3072240" cy="1764360"/>
          </a:xfrm>
          <a:prstGeom prst="rect">
            <a:avLst/>
          </a:prstGeom>
          <a:ln w="0">
            <a:noFill/>
          </a:ln>
        </p:spPr>
      </p:pic>
      <p:sp>
        <p:nvSpPr>
          <p:cNvPr id="116" name="CustomShape 3"/>
          <p:cNvSpPr/>
          <p:nvPr/>
        </p:nvSpPr>
        <p:spPr>
          <a:xfrm>
            <a:off x="838080" y="3858120"/>
            <a:ext cx="28602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Ders çalışırken ışığın yeterli olmasına dikkat edin</a:t>
            </a:r>
            <a:endParaRPr lang="tr-TR" sz="1800" b="0" strike="noStrike" spc="-1">
              <a:latin typeface="Arial"/>
            </a:endParaRPr>
          </a:p>
        </p:txBody>
      </p:sp>
      <p:sp>
        <p:nvSpPr>
          <p:cNvPr id="117" name="CustomShape 4"/>
          <p:cNvSpPr/>
          <p:nvPr/>
        </p:nvSpPr>
        <p:spPr>
          <a:xfrm>
            <a:off x="4247640" y="3858120"/>
            <a:ext cx="309996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Ders çalışırken oturduğunuz sandalyenin sizin ve masanın boyuna uygun olduğuna emin olun.</a:t>
            </a:r>
            <a:endParaRPr lang="tr-TR" sz="1800" b="0" strike="noStrike" spc="-1">
              <a:latin typeface="Arial"/>
            </a:endParaRPr>
          </a:p>
        </p:txBody>
      </p:sp>
      <p:sp>
        <p:nvSpPr>
          <p:cNvPr id="118" name="CustomShape 5"/>
          <p:cNvSpPr/>
          <p:nvPr/>
        </p:nvSpPr>
        <p:spPr>
          <a:xfrm>
            <a:off x="7988400" y="3734640"/>
            <a:ext cx="2518200" cy="146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Cep telefonu kullanımında baş ve sırtınızı aşırı bükük pozisyonlara girmesinden kaçının.</a:t>
            </a: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1514</TotalTime>
  <Words>384</Words>
  <Application>Microsoft Office PowerPoint</Application>
  <PresentationFormat>Geniş ekran</PresentationFormat>
  <Paragraphs>81</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13</vt:i4>
      </vt:variant>
    </vt:vector>
  </HeadingPairs>
  <TitlesOfParts>
    <vt:vector size="21" baseType="lpstr">
      <vt:lpstr>Arial</vt:lpstr>
      <vt:lpstr>Calibri</vt:lpstr>
      <vt:lpstr>Calibri Light</vt:lpstr>
      <vt:lpstr>DejaVu Sans</vt:lpstr>
      <vt:lpstr>Symbol</vt:lpstr>
      <vt:lpstr>Wingdings</vt:lpstr>
      <vt:lpstr>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Uzaktan Eğitim Sürecinde Omurga Sağlığının Korunması Konusunda Öğrencilere Tavsiyeler  FİZYOTERAPİST ŞULE ÖZBAY KAYA</dc:title>
  <dc:subject/>
  <dc:creator>Şule KAYA</dc:creator>
  <dc:description/>
  <cp:lastModifiedBy>RAMAZAN</cp:lastModifiedBy>
  <cp:revision>48</cp:revision>
  <dcterms:created xsi:type="dcterms:W3CDTF">2021-02-22T07:36:11Z</dcterms:created>
  <dcterms:modified xsi:type="dcterms:W3CDTF">2021-03-19T06:19:57Z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Geniş ekran</vt:lpwstr>
  </property>
  <property fmtid="{D5CDD505-2E9C-101B-9397-08002B2CF9AE}" pid="3" name="Slides">
    <vt:i4>13</vt:i4>
  </property>
</Properties>
</file>