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6858000" type="screen4x3"/>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94"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9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9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9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20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2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0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20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1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21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21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tr-TR"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1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tr-TR" sz="3200" b="0" strike="noStrike" spc="-1">
              <a:latin typeface="Arial"/>
            </a:endParaRPr>
          </a:p>
        </p:txBody>
      </p:sp>
      <p:sp>
        <p:nvSpPr>
          <p:cNvPr id="21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1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2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22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tr-TR" sz="3200" b="0" strike="noStrike" spc="-1">
              <a:latin typeface="Arial"/>
            </a:endParaRPr>
          </a:p>
        </p:txBody>
      </p:sp>
      <p:sp>
        <p:nvSpPr>
          <p:cNvPr id="22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2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tr-TR" sz="3200" b="0" strike="noStrike" spc="-1">
              <a:latin typeface="Arial"/>
            </a:endParaRPr>
          </a:p>
        </p:txBody>
      </p:sp>
      <p:sp>
        <p:nvSpPr>
          <p:cNvPr id="22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tr-TR" sz="3200" b="0" strike="noStrike" spc="-1">
              <a:latin typeface="Arial"/>
            </a:endParaRPr>
          </a:p>
        </p:txBody>
      </p:sp>
      <p:sp>
        <p:nvSpPr>
          <p:cNvPr id="22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tr-TR" sz="3200" b="0" strike="noStrike" spc="-1">
              <a:latin typeface="Arial"/>
            </a:endParaRPr>
          </a:p>
        </p:txBody>
      </p:sp>
      <p:sp>
        <p:nvSpPr>
          <p:cNvPr id="22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tr-TR" sz="3200" b="0" strike="noStrike" spc="-1">
              <a:latin typeface="Arial"/>
            </a:endParaRPr>
          </a:p>
        </p:txBody>
      </p:sp>
      <p:sp>
        <p:nvSpPr>
          <p:cNvPr id="22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tr-TR" sz="3200" b="0" strike="noStrike" spc="-1">
              <a:latin typeface="Arial"/>
            </a:endParaRPr>
          </a:p>
        </p:txBody>
      </p:sp>
      <p:sp>
        <p:nvSpPr>
          <p:cNvPr id="22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tr-T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endParaRPr lang="tr-T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tr-T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tr-T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noAutofit/>
          </a:bodyPr>
          <a:lstStyle/>
          <a:p>
            <a:r>
              <a:rPr lang="tr-TR" sz="1800" b="0" strike="noStrike" spc="-1">
                <a:latin typeface="Arial"/>
              </a:rPr>
              <a:t>Ana başlık metnini düzenlemek için tıklayın</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18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latin typeface="Arial"/>
              </a:rPr>
              <a:t>İkinci Anahat Düzeyi</a:t>
            </a:r>
          </a:p>
          <a:p>
            <a:pPr marL="1296000" lvl="2" indent="-288000">
              <a:spcBef>
                <a:spcPts val="850"/>
              </a:spcBef>
              <a:buClr>
                <a:srgbClr val="000000"/>
              </a:buClr>
              <a:buSzPct val="45000"/>
              <a:buFont typeface="Wingdings" charset="2"/>
              <a:buChar char=""/>
            </a:pPr>
            <a:r>
              <a:rPr lang="tr-TR" sz="1800" b="0" strike="noStrike" spc="-1">
                <a:latin typeface="Arial"/>
              </a:rPr>
              <a:t>Üçüncü Anahat Düzeyi</a:t>
            </a:r>
          </a:p>
          <a:p>
            <a:pPr marL="1728000" lvl="3" indent="-216000">
              <a:spcBef>
                <a:spcPts val="567"/>
              </a:spcBef>
              <a:buClr>
                <a:srgbClr val="000000"/>
              </a:buClr>
              <a:buSzPct val="75000"/>
              <a:buFont typeface="Symbol" charset="2"/>
              <a:buChar char=""/>
            </a:pPr>
            <a:r>
              <a:rPr lang="tr-TR" sz="18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1800" b="0" strike="noStrike" spc="-1">
                <a:latin typeface="Arial"/>
              </a:rPr>
              <a:t>Beşinci Anahat Düzeyi</a:t>
            </a:r>
          </a:p>
          <a:p>
            <a:pPr marL="2592000" lvl="5" indent="-216000">
              <a:spcBef>
                <a:spcPts val="283"/>
              </a:spcBef>
              <a:buClr>
                <a:srgbClr val="000000"/>
              </a:buClr>
              <a:buSzPct val="45000"/>
              <a:buFont typeface="Wingdings" charset="2"/>
              <a:buChar char=""/>
            </a:pPr>
            <a:r>
              <a:rPr lang="tr-TR" sz="1800" b="0" strike="noStrike" spc="-1">
                <a:latin typeface="Arial"/>
              </a:rPr>
              <a:t>Altıncı Anahat Düzeyi</a:t>
            </a:r>
          </a:p>
          <a:p>
            <a:pPr marL="3024000" lvl="6" indent="-216000">
              <a:spcBef>
                <a:spcPts val="283"/>
              </a:spcBef>
              <a:buClr>
                <a:srgbClr val="000000"/>
              </a:buClr>
              <a:buSzPct val="45000"/>
              <a:buFont typeface="Wingdings" charset="2"/>
              <a:buChar char=""/>
            </a:pPr>
            <a:r>
              <a:rPr lang="tr-TR" sz="18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8880" cy="1144440"/>
          </a:xfrm>
          <a:prstGeom prst="rect">
            <a:avLst/>
          </a:prstGeom>
        </p:spPr>
        <p:txBody>
          <a:bodyPr lIns="0" tIns="0" rIns="0" bIns="0" anchor="ctr">
            <a:noAutofit/>
          </a:bodyPr>
          <a:lstStyle/>
          <a:p>
            <a:r>
              <a:rPr lang="tr-TR" sz="1800" b="0" strike="noStrike" spc="-1">
                <a:latin typeface="Arial"/>
              </a:rPr>
              <a:t>Ana başlık metnini düzenlemek için tıklayın</a:t>
            </a:r>
          </a:p>
        </p:txBody>
      </p:sp>
      <p:sp>
        <p:nvSpPr>
          <p:cNvPr id="153" name="PlaceHolder 2"/>
          <p:cNvSpPr>
            <a:spLocks noGrp="1"/>
          </p:cNvSpPr>
          <p:nvPr>
            <p:ph type="body"/>
          </p:nvPr>
        </p:nvSpPr>
        <p:spPr>
          <a:xfrm>
            <a:off x="45720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18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latin typeface="Arial"/>
              </a:rPr>
              <a:t>İkinci Anahat Düzeyi</a:t>
            </a:r>
          </a:p>
          <a:p>
            <a:pPr marL="1296000" lvl="2" indent="-288000">
              <a:spcBef>
                <a:spcPts val="850"/>
              </a:spcBef>
              <a:buClr>
                <a:srgbClr val="000000"/>
              </a:buClr>
              <a:buSzPct val="45000"/>
              <a:buFont typeface="Wingdings" charset="2"/>
              <a:buChar char=""/>
            </a:pPr>
            <a:r>
              <a:rPr lang="tr-TR" sz="1800" b="0" strike="noStrike" spc="-1">
                <a:latin typeface="Arial"/>
              </a:rPr>
              <a:t>Üçüncü Anahat Düzeyi</a:t>
            </a:r>
          </a:p>
          <a:p>
            <a:pPr marL="1728000" lvl="3" indent="-216000">
              <a:spcBef>
                <a:spcPts val="567"/>
              </a:spcBef>
              <a:buClr>
                <a:srgbClr val="000000"/>
              </a:buClr>
              <a:buSzPct val="75000"/>
              <a:buFont typeface="Symbol" charset="2"/>
              <a:buChar char=""/>
            </a:pPr>
            <a:r>
              <a:rPr lang="tr-TR" sz="18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1800" b="0" strike="noStrike" spc="-1">
                <a:latin typeface="Arial"/>
              </a:rPr>
              <a:t>Beşinci Anahat Düzeyi</a:t>
            </a:r>
          </a:p>
          <a:p>
            <a:pPr marL="2592000" lvl="5" indent="-216000">
              <a:spcBef>
                <a:spcPts val="283"/>
              </a:spcBef>
              <a:buClr>
                <a:srgbClr val="000000"/>
              </a:buClr>
              <a:buSzPct val="45000"/>
              <a:buFont typeface="Wingdings" charset="2"/>
              <a:buChar char=""/>
            </a:pPr>
            <a:r>
              <a:rPr lang="tr-TR" sz="1800" b="0" strike="noStrike" spc="-1">
                <a:latin typeface="Arial"/>
              </a:rPr>
              <a:t>Altıncı Anahat Düzeyi</a:t>
            </a:r>
          </a:p>
          <a:p>
            <a:pPr marL="3024000" lvl="6" indent="-216000">
              <a:spcBef>
                <a:spcPts val="283"/>
              </a:spcBef>
              <a:buClr>
                <a:srgbClr val="000000"/>
              </a:buClr>
              <a:buSzPct val="45000"/>
              <a:buFont typeface="Wingdings" charset="2"/>
              <a:buChar char=""/>
            </a:pPr>
            <a:r>
              <a:rPr lang="tr-TR" sz="1800" b="0" strike="noStrike" spc="-1">
                <a:latin typeface="Arial"/>
              </a:rPr>
              <a:t>Yedinci Anahat Düzeyi</a:t>
            </a:r>
          </a:p>
        </p:txBody>
      </p:sp>
      <p:sp>
        <p:nvSpPr>
          <p:cNvPr id="154" name="PlaceHolder 3"/>
          <p:cNvSpPr>
            <a:spLocks noGrp="1"/>
          </p:cNvSpPr>
          <p:nvPr>
            <p:ph type="body"/>
          </p:nvPr>
        </p:nvSpPr>
        <p:spPr>
          <a:xfrm>
            <a:off x="4674240" y="1604520"/>
            <a:ext cx="401544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18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1800" b="0" strike="noStrike" spc="-1">
                <a:latin typeface="Arial"/>
              </a:rPr>
              <a:t>İkinci Anahat Düzeyi</a:t>
            </a:r>
          </a:p>
          <a:p>
            <a:pPr marL="1296000" lvl="2" indent="-288000">
              <a:spcBef>
                <a:spcPts val="850"/>
              </a:spcBef>
              <a:buClr>
                <a:srgbClr val="000000"/>
              </a:buClr>
              <a:buSzPct val="45000"/>
              <a:buFont typeface="Wingdings" charset="2"/>
              <a:buChar char=""/>
            </a:pPr>
            <a:r>
              <a:rPr lang="tr-TR" sz="1800" b="0" strike="noStrike" spc="-1">
                <a:latin typeface="Arial"/>
              </a:rPr>
              <a:t>Üçüncü Anahat Düzeyi</a:t>
            </a:r>
          </a:p>
          <a:p>
            <a:pPr marL="1728000" lvl="3" indent="-216000">
              <a:spcBef>
                <a:spcPts val="567"/>
              </a:spcBef>
              <a:buClr>
                <a:srgbClr val="000000"/>
              </a:buClr>
              <a:buSzPct val="75000"/>
              <a:buFont typeface="Symbol" charset="2"/>
              <a:buChar char=""/>
            </a:pPr>
            <a:r>
              <a:rPr lang="tr-TR" sz="18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1800" b="0" strike="noStrike" spc="-1">
                <a:latin typeface="Arial"/>
              </a:rPr>
              <a:t>Beşinci Anahat Düzeyi</a:t>
            </a:r>
          </a:p>
          <a:p>
            <a:pPr marL="2592000" lvl="5" indent="-216000">
              <a:spcBef>
                <a:spcPts val="283"/>
              </a:spcBef>
              <a:buClr>
                <a:srgbClr val="000000"/>
              </a:buClr>
              <a:buSzPct val="45000"/>
              <a:buFont typeface="Wingdings" charset="2"/>
              <a:buChar char=""/>
            </a:pPr>
            <a:r>
              <a:rPr lang="tr-TR" sz="1800" b="0" strike="noStrike" spc="-1">
                <a:latin typeface="Arial"/>
              </a:rPr>
              <a:t>Altıncı Anahat Düzeyi</a:t>
            </a:r>
          </a:p>
          <a:p>
            <a:pPr marL="3024000" lvl="6" indent="-216000">
              <a:spcBef>
                <a:spcPts val="283"/>
              </a:spcBef>
              <a:buClr>
                <a:srgbClr val="000000"/>
              </a:buClr>
              <a:buSzPct val="45000"/>
              <a:buFont typeface="Wingdings" charset="2"/>
              <a:buChar char=""/>
            </a:pPr>
            <a:r>
              <a:rPr lang="tr-TR" sz="18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tr-TR" sz="4400" b="0" strike="noStrike" spc="-1">
                <a:latin typeface="Arial"/>
              </a:rPr>
              <a:t>Ana başlık metnini düzenlemek için tıklayın</a:t>
            </a:r>
          </a:p>
        </p:txBody>
      </p:sp>
      <p:sp>
        <p:nvSpPr>
          <p:cNvPr id="19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685800" y="2130480"/>
            <a:ext cx="7917480" cy="1657440"/>
          </a:xfrm>
          <a:prstGeom prst="rect">
            <a:avLst/>
          </a:prstGeom>
          <a:blipFill rotWithShape="0">
            <a:blip r:embed="rId2"/>
            <a:tile/>
          </a:blipFill>
          <a:ln w="9360">
            <a:solidFill>
              <a:srgbClr val="98B855"/>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rmAutofit fontScale="88000"/>
          </a:bodyPr>
          <a:lstStyle/>
          <a:p>
            <a:pPr algn="ctr">
              <a:lnSpc>
                <a:spcPct val="100000"/>
              </a:lnSpc>
            </a:pPr>
            <a:r>
              <a:rPr lang="tr-TR" sz="4400" b="1" strike="noStrike" spc="-1">
                <a:solidFill>
                  <a:srgbClr val="000000"/>
                </a:solidFill>
                <a:latin typeface="Calibri"/>
                <a:ea typeface="DejaVu Sans"/>
              </a:rPr>
              <a:t>Uzaktan Eğitim Sürecinde Omurga Sağlığının Korunması</a:t>
            </a:r>
            <a:r>
              <a:t/>
            </a:r>
            <a:br/>
            <a:r>
              <a:rPr lang="tr-TR" sz="4400" b="1" strike="noStrike" spc="-1">
                <a:solidFill>
                  <a:srgbClr val="000000"/>
                </a:solidFill>
                <a:latin typeface="Calibri"/>
                <a:ea typeface="DejaVu Sans"/>
              </a:rPr>
              <a:t>ve Fiziksel Aktivite</a:t>
            </a:r>
            <a:endParaRPr lang="tr-TR" sz="4400" b="0" strike="noStrike" spc="-1">
              <a:latin typeface="Arial"/>
            </a:endParaRPr>
          </a:p>
        </p:txBody>
      </p:sp>
      <p:sp>
        <p:nvSpPr>
          <p:cNvPr id="230" name="CustomShape 2"/>
          <p:cNvSpPr/>
          <p:nvPr/>
        </p:nvSpPr>
        <p:spPr>
          <a:xfrm>
            <a:off x="1371600" y="3886200"/>
            <a:ext cx="6399720" cy="175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41"/>
              </a:spcBef>
              <a:tabLst>
                <a:tab pos="0" algn="l"/>
              </a:tabLst>
            </a:pPr>
            <a:r>
              <a:rPr lang="tr-TR" sz="3200" b="1" strike="noStrike" spc="-1">
                <a:solidFill>
                  <a:srgbClr val="C00000"/>
                </a:solidFill>
                <a:latin typeface="Calibri"/>
                <a:ea typeface="DejaVu Sans"/>
              </a:rPr>
              <a:t>“Öğretmenler”</a:t>
            </a:r>
            <a:endParaRPr lang="tr-TR" sz="3200" b="0" strike="noStrike" spc="-1">
              <a:latin typeface="Arial"/>
            </a:endParaRPr>
          </a:p>
          <a:p>
            <a:pPr algn="ctr">
              <a:lnSpc>
                <a:spcPct val="100000"/>
              </a:lnSpc>
              <a:spcBef>
                <a:spcPts val="641"/>
              </a:spcBef>
              <a:tabLst>
                <a:tab pos="0" algn="l"/>
              </a:tabLst>
            </a:pPr>
            <a:r>
              <a:rPr lang="tr-TR" sz="3200" b="0" strike="noStrike" spc="-1">
                <a:solidFill>
                  <a:srgbClr val="000000"/>
                </a:solidFill>
                <a:latin typeface="Calibri"/>
                <a:ea typeface="DejaVu Sans"/>
              </a:rPr>
              <a:t>Fzt. Şule Özbay</a:t>
            </a:r>
            <a:endParaRPr lang="tr-TR" sz="3200" b="0" strike="noStrike" spc="-1">
              <a:latin typeface="Arial"/>
            </a:endParaRPr>
          </a:p>
          <a:p>
            <a:pPr algn="ctr">
              <a:lnSpc>
                <a:spcPct val="100000"/>
              </a:lnSpc>
              <a:spcBef>
                <a:spcPts val="641"/>
              </a:spcBef>
              <a:tabLst>
                <a:tab pos="0" algn="l"/>
              </a:tabLst>
            </a:pPr>
            <a:r>
              <a:rPr lang="tr-TR" sz="3200" b="0" strike="noStrike" spc="-1">
                <a:solidFill>
                  <a:srgbClr val="000000"/>
                </a:solidFill>
                <a:latin typeface="Calibri"/>
                <a:ea typeface="DejaVu Sans"/>
              </a:rPr>
              <a:t>Uzm.Fzt.Deniz Alkan</a:t>
            </a:r>
            <a:endParaRPr lang="tr-TR" sz="3200" b="0" strike="noStrike" spc="-1">
              <a:latin typeface="Arial"/>
            </a:endParaRPr>
          </a:p>
        </p:txBody>
      </p:sp>
      <p:sp>
        <p:nvSpPr>
          <p:cNvPr id="231" name="CustomShape 3"/>
          <p:cNvSpPr/>
          <p:nvPr/>
        </p:nvSpPr>
        <p:spPr>
          <a:xfrm>
            <a:off x="4341960" y="5229360"/>
            <a:ext cx="183600" cy="398880"/>
          </a:xfrm>
          <a:prstGeom prst="rect">
            <a:avLst/>
          </a:prstGeom>
          <a:noFill/>
          <a:ln w="0">
            <a:noFill/>
          </a:ln>
        </p:spPr>
        <p:style>
          <a:lnRef idx="0">
            <a:scrgbClr r="0" g="0" b="0"/>
          </a:lnRef>
          <a:fillRef idx="0">
            <a:scrgbClr r="0" g="0" b="0"/>
          </a:fillRef>
          <a:effectRef idx="0">
            <a:scrgbClr r="0" g="0" b="0"/>
          </a:effectRef>
          <a:fontRef idx="minor"/>
        </p:style>
      </p:sp>
      <p:pic>
        <p:nvPicPr>
          <p:cNvPr id="232" name="Resim 7"/>
          <p:cNvPicPr/>
          <p:nvPr/>
        </p:nvPicPr>
        <p:blipFill>
          <a:blip r:embed="rId3"/>
          <a:stretch/>
        </p:blipFill>
        <p:spPr>
          <a:xfrm>
            <a:off x="2015280" y="459000"/>
            <a:ext cx="5003640" cy="13449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a:solidFill>
                  <a:srgbClr val="000000"/>
                </a:solidFill>
                <a:latin typeface="Calibri"/>
                <a:ea typeface="DejaVu Sans"/>
              </a:rPr>
              <a:t> ÖNCE ERGONOMİK DÜZENLEME SONRA SAAT BAŞI HAREKET</a:t>
            </a:r>
            <a:endParaRPr lang="tr-TR" sz="3200" b="0" strike="noStrike" spc="-1">
              <a:latin typeface="Arial"/>
            </a:endParaRPr>
          </a:p>
        </p:txBody>
      </p:sp>
      <p:sp>
        <p:nvSpPr>
          <p:cNvPr id="266" name="CustomShape 2"/>
          <p:cNvSpPr/>
          <p:nvPr/>
        </p:nvSpPr>
        <p:spPr>
          <a:xfrm>
            <a:off x="755640" y="1845000"/>
            <a:ext cx="3399480" cy="56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44000"/>
          </a:bodyPr>
          <a:lstStyle/>
          <a:p>
            <a:pPr marL="343080" indent="-342000">
              <a:lnSpc>
                <a:spcPct val="100000"/>
              </a:lnSpc>
              <a:spcBef>
                <a:spcPts val="641"/>
              </a:spcBef>
              <a:tabLst>
                <a:tab pos="0" algn="l"/>
              </a:tabLst>
            </a:pPr>
            <a:r>
              <a:rPr lang="tr-TR" sz="3200" b="1" strike="noStrike" spc="-1">
                <a:solidFill>
                  <a:srgbClr val="FF0000"/>
                </a:solidFill>
                <a:latin typeface="Calibri"/>
                <a:ea typeface="DejaVu Sans"/>
              </a:rPr>
              <a:t>Doğru  koltuk seçimi</a:t>
            </a:r>
            <a:endParaRPr lang="tr-TR" sz="3200" b="0" strike="noStrike" spc="-1">
              <a:latin typeface="Arial"/>
            </a:endParaRPr>
          </a:p>
          <a:p>
            <a:pPr marL="343080" indent="-342000">
              <a:lnSpc>
                <a:spcPct val="100000"/>
              </a:lnSpc>
              <a:spcBef>
                <a:spcPts val="641"/>
              </a:spcBef>
              <a:tabLst>
                <a:tab pos="0" algn="l"/>
              </a:tabLst>
            </a:pPr>
            <a:endParaRPr lang="tr-TR" sz="3200" b="0" strike="noStrike" spc="-1">
              <a:latin typeface="Arial"/>
            </a:endParaRPr>
          </a:p>
        </p:txBody>
      </p:sp>
      <p:sp>
        <p:nvSpPr>
          <p:cNvPr id="267" name="CustomShape 3"/>
          <p:cNvSpPr/>
          <p:nvPr/>
        </p:nvSpPr>
        <p:spPr>
          <a:xfrm>
            <a:off x="539640" y="2637000"/>
            <a:ext cx="4247280" cy="264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2400" b="0" strike="noStrike" spc="-1">
                <a:solidFill>
                  <a:srgbClr val="000000"/>
                </a:solidFill>
                <a:latin typeface="Calibri"/>
                <a:ea typeface="DejaVu Sans"/>
              </a:rPr>
              <a:t>Koltuğun yükseklik ayarını yaparken dikkat etmemiz gereken üç önemli unsur vardır:</a:t>
            </a:r>
            <a:endParaRPr lang="tr-TR" sz="2400" b="0" strike="noStrike" spc="-1">
              <a:latin typeface="Arial"/>
            </a:endParaRPr>
          </a:p>
          <a:p>
            <a:pPr>
              <a:lnSpc>
                <a:spcPct val="100000"/>
              </a:lnSpc>
            </a:pPr>
            <a:endParaRPr lang="tr-TR" sz="2400" b="0" strike="noStrike" spc="-1">
              <a:latin typeface="Arial"/>
            </a:endParaRPr>
          </a:p>
          <a:p>
            <a:pPr marL="457200" lvl="1" indent="-215280">
              <a:lnSpc>
                <a:spcPct val="100000"/>
              </a:lnSpc>
              <a:buClr>
                <a:srgbClr val="000000"/>
              </a:buClr>
              <a:buFont typeface="Wingdings" charset="2"/>
              <a:buChar char=""/>
            </a:pPr>
            <a:r>
              <a:rPr lang="tr-TR" sz="2400" b="0" strike="noStrike" spc="-1">
                <a:solidFill>
                  <a:srgbClr val="000000"/>
                </a:solidFill>
                <a:latin typeface="Calibri"/>
                <a:ea typeface="DejaVu Sans"/>
              </a:rPr>
              <a:t>Diz yüksekliği, </a:t>
            </a:r>
            <a:endParaRPr lang="tr-TR" sz="2400" b="0" strike="noStrike" spc="-1">
              <a:latin typeface="Arial"/>
            </a:endParaRPr>
          </a:p>
          <a:p>
            <a:pPr marL="457200" lvl="1" indent="-215280">
              <a:lnSpc>
                <a:spcPct val="100000"/>
              </a:lnSpc>
              <a:buClr>
                <a:srgbClr val="000000"/>
              </a:buClr>
              <a:buFont typeface="Wingdings" charset="2"/>
              <a:buChar char=""/>
            </a:pPr>
            <a:r>
              <a:rPr lang="tr-TR" sz="2400" b="0" strike="noStrike" spc="-1">
                <a:solidFill>
                  <a:srgbClr val="000000"/>
                </a:solidFill>
                <a:latin typeface="Calibri"/>
                <a:ea typeface="DejaVu Sans"/>
              </a:rPr>
              <a:t>Oturma yüzeyi derinliği </a:t>
            </a:r>
            <a:endParaRPr lang="tr-TR" sz="2400" b="0" strike="noStrike" spc="-1">
              <a:latin typeface="Arial"/>
            </a:endParaRPr>
          </a:p>
          <a:p>
            <a:pPr marL="457200" lvl="1" indent="-215280">
              <a:lnSpc>
                <a:spcPct val="100000"/>
              </a:lnSpc>
              <a:buClr>
                <a:srgbClr val="000000"/>
              </a:buClr>
              <a:buFont typeface="Wingdings" charset="2"/>
              <a:buChar char=""/>
            </a:pPr>
            <a:r>
              <a:rPr lang="tr-TR" sz="2400" b="0" strike="noStrike" spc="-1">
                <a:solidFill>
                  <a:srgbClr val="000000"/>
                </a:solidFill>
                <a:latin typeface="Calibri"/>
                <a:ea typeface="DejaVu Sans"/>
              </a:rPr>
              <a:t>Sırt desteği</a:t>
            </a:r>
            <a:endParaRPr lang="tr-TR" sz="2400" b="0" strike="noStrike" spc="-1">
              <a:latin typeface="Arial"/>
            </a:endParaRPr>
          </a:p>
        </p:txBody>
      </p:sp>
      <p:pic>
        <p:nvPicPr>
          <p:cNvPr id="268" name="Picture 2" descr="İlgili resim"/>
          <p:cNvPicPr/>
          <p:nvPr/>
        </p:nvPicPr>
        <p:blipFill>
          <a:blip r:embed="rId2"/>
          <a:srcRect l="29505" b="4911"/>
          <a:stretch/>
        </p:blipFill>
        <p:spPr>
          <a:xfrm>
            <a:off x="5508000" y="1845000"/>
            <a:ext cx="3070800" cy="4142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descr="c"/>
          <p:cNvPicPr/>
          <p:nvPr/>
        </p:nvPicPr>
        <p:blipFill>
          <a:blip r:embed="rId2"/>
          <a:stretch/>
        </p:blipFill>
        <p:spPr>
          <a:xfrm>
            <a:off x="5796000" y="2541240"/>
            <a:ext cx="2807280" cy="3549240"/>
          </a:xfrm>
          <a:prstGeom prst="rect">
            <a:avLst/>
          </a:prstGeom>
          <a:ln w="0">
            <a:noFill/>
          </a:ln>
        </p:spPr>
      </p:pic>
      <p:sp>
        <p:nvSpPr>
          <p:cNvPr id="270" name="CustomShape 1"/>
          <p:cNvSpPr/>
          <p:nvPr/>
        </p:nvSpPr>
        <p:spPr>
          <a:xfrm>
            <a:off x="827640" y="4509000"/>
            <a:ext cx="41032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 Koltuğunuza oturun ve ayaklarınızın yere paralel rahat basabildiğini kontrol edin. Diz arkasının oturağın ucunda olduğundan emin olun.</a:t>
            </a:r>
            <a:endParaRPr lang="tr-TR" sz="1800" b="0" strike="noStrike" spc="-1">
              <a:latin typeface="Arial"/>
            </a:endParaRPr>
          </a:p>
        </p:txBody>
      </p:sp>
      <p:pic>
        <p:nvPicPr>
          <p:cNvPr id="271" name="Picture 2" descr="b"/>
          <p:cNvPicPr/>
          <p:nvPr/>
        </p:nvPicPr>
        <p:blipFill>
          <a:blip r:embed="rId3"/>
          <a:stretch/>
        </p:blipFill>
        <p:spPr>
          <a:xfrm>
            <a:off x="785880" y="359280"/>
            <a:ext cx="2633040" cy="3428640"/>
          </a:xfrm>
          <a:prstGeom prst="rect">
            <a:avLst/>
          </a:prstGeom>
          <a:ln w="0">
            <a:noFill/>
          </a:ln>
        </p:spPr>
      </p:pic>
      <p:sp>
        <p:nvSpPr>
          <p:cNvPr id="272" name="CustomShape 2"/>
          <p:cNvSpPr/>
          <p:nvPr/>
        </p:nvSpPr>
        <p:spPr>
          <a:xfrm>
            <a:off x="4284000" y="1340640"/>
            <a:ext cx="448344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800" b="0" strike="noStrike" spc="-1">
                <a:solidFill>
                  <a:srgbClr val="000000"/>
                </a:solidFill>
                <a:latin typeface="Calibri"/>
                <a:ea typeface="DejaVu Sans"/>
              </a:rPr>
              <a:t>•Çalışma koltuğunuzun önünde ayakta durun. </a:t>
            </a:r>
            <a:endParaRPr lang="tr-TR" sz="1800" b="0" strike="noStrike" spc="-1">
              <a:latin typeface="Arial"/>
            </a:endParaRPr>
          </a:p>
          <a:p>
            <a:pPr>
              <a:lnSpc>
                <a:spcPct val="100000"/>
              </a:lnSpc>
            </a:pPr>
            <a:r>
              <a:rPr lang="tr-TR" sz="1800" b="0" strike="noStrike" spc="-1">
                <a:solidFill>
                  <a:srgbClr val="000000"/>
                </a:solidFill>
                <a:latin typeface="Calibri"/>
                <a:ea typeface="DejaVu Sans"/>
              </a:rPr>
              <a:t>Koltuğunuzun oturağını dizinizin hizasına getirin.</a:t>
            </a:r>
            <a:endParaRPr lang="tr-TR" sz="1800" b="0" strike="noStrike" spc="-1">
              <a:latin typeface="Arial"/>
            </a:endParaRPr>
          </a:p>
          <a:p>
            <a:pPr>
              <a:lnSpc>
                <a:spcPct val="100000"/>
              </a:lnSpc>
            </a:pPr>
            <a:endParaRPr lang="tr-T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2" descr="e"/>
          <p:cNvPicPr/>
          <p:nvPr/>
        </p:nvPicPr>
        <p:blipFill>
          <a:blip r:embed="rId2"/>
          <a:stretch/>
        </p:blipFill>
        <p:spPr>
          <a:xfrm>
            <a:off x="5436000" y="2925000"/>
            <a:ext cx="3454200" cy="3283920"/>
          </a:xfrm>
          <a:prstGeom prst="rect">
            <a:avLst/>
          </a:prstGeom>
          <a:ln w="0">
            <a:noFill/>
          </a:ln>
        </p:spPr>
      </p:pic>
      <p:sp>
        <p:nvSpPr>
          <p:cNvPr id="274" name="CustomShape 1"/>
          <p:cNvSpPr/>
          <p:nvPr/>
        </p:nvSpPr>
        <p:spPr>
          <a:xfrm>
            <a:off x="467640" y="4437000"/>
            <a:ext cx="4247280" cy="161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2000" b="0" strike="noStrike" spc="-1">
                <a:solidFill>
                  <a:srgbClr val="000000"/>
                </a:solidFill>
                <a:latin typeface="Calibri"/>
                <a:ea typeface="DejaVu Sans"/>
              </a:rPr>
              <a:t>• Kolçaklarınızı dirsekten bileğinize yatay şekilde ve omuzdan bileğe 90 derece olacak şekilde ayarlayın. Bu açıyı yakalamak için yükseltin ya da alçaltın.</a:t>
            </a:r>
            <a:endParaRPr lang="tr-TR" sz="2000" b="0" strike="noStrike" spc="-1">
              <a:latin typeface="Arial"/>
            </a:endParaRPr>
          </a:p>
        </p:txBody>
      </p:sp>
      <p:pic>
        <p:nvPicPr>
          <p:cNvPr id="275" name="Picture 4" descr="d"/>
          <p:cNvPicPr/>
          <p:nvPr/>
        </p:nvPicPr>
        <p:blipFill>
          <a:blip r:embed="rId3"/>
          <a:stretch/>
        </p:blipFill>
        <p:spPr>
          <a:xfrm>
            <a:off x="0" y="332640"/>
            <a:ext cx="3346920" cy="3239280"/>
          </a:xfrm>
          <a:prstGeom prst="rect">
            <a:avLst/>
          </a:prstGeom>
          <a:ln w="0">
            <a:noFill/>
          </a:ln>
        </p:spPr>
      </p:pic>
      <p:sp>
        <p:nvSpPr>
          <p:cNvPr id="276" name="CustomShape 2"/>
          <p:cNvSpPr/>
          <p:nvPr/>
        </p:nvSpPr>
        <p:spPr>
          <a:xfrm>
            <a:off x="3852000" y="836640"/>
            <a:ext cx="5021280" cy="249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t/>
            </a:r>
            <a:br/>
            <a:r>
              <a:rPr lang="tr-TR" sz="2000" b="0" strike="noStrike" spc="-1">
                <a:solidFill>
                  <a:srgbClr val="000000"/>
                </a:solidFill>
                <a:latin typeface="Calibri"/>
                <a:ea typeface="DejaVu Sans"/>
              </a:rPr>
              <a:t>• Bel desteğinizi kontrol edin. İleri geri eğilip doğrulmalarda 5’er cm size olanak sağladığından emin olun.</a:t>
            </a:r>
            <a:r>
              <a:t/>
            </a:r>
            <a:br/>
            <a:r>
              <a:rPr lang="tr-TR" sz="2000" b="0" strike="noStrike" spc="-1">
                <a:solidFill>
                  <a:srgbClr val="000000"/>
                </a:solidFill>
                <a:latin typeface="Calibri"/>
                <a:ea typeface="DejaVu Sans"/>
              </a:rPr>
              <a:t>• Sırt ayarınızı yapın ve bu 5 cm kuralına uygun hale getirin.</a:t>
            </a:r>
            <a:r>
              <a:t/>
            </a:r>
            <a:br/>
            <a:r>
              <a:rPr lang="tr-TR" sz="2000" b="0" strike="noStrike" spc="-1">
                <a:solidFill>
                  <a:srgbClr val="000000"/>
                </a:solidFill>
                <a:latin typeface="Calibri"/>
                <a:ea typeface="DejaVu Sans"/>
              </a:rPr>
              <a:t>• 90 derece açıda olacak şekilde yükseklik ve sırt ayarlarınızı tekrar kontrol edin.</a:t>
            </a:r>
            <a:endParaRPr lang="tr-T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t/>
            </a:r>
            <a:br/>
            <a:r>
              <a:t/>
            </a:r>
            <a:br/>
            <a:r>
              <a:rPr lang="tr-TR" sz="3200" b="1" strike="noStrike" spc="-1">
                <a:solidFill>
                  <a:srgbClr val="000000"/>
                </a:solidFill>
                <a:latin typeface="Calibri"/>
                <a:ea typeface="DejaVu Sans"/>
              </a:rPr>
              <a:t>Bilgisayar Kullanımı</a:t>
            </a:r>
            <a:r>
              <a:t/>
            </a:r>
            <a:br/>
            <a:r>
              <a:t/>
            </a:r>
            <a:br/>
            <a:endParaRPr lang="tr-TR" sz="3200" b="0" strike="noStrike" spc="-1">
              <a:latin typeface="Arial"/>
            </a:endParaRPr>
          </a:p>
        </p:txBody>
      </p:sp>
      <p:pic>
        <p:nvPicPr>
          <p:cNvPr id="278" name="Picture 2" descr="C:\Users\PERSONEL\Desktop\SUNUM FOTOĞRAF\dogru-oturma-pc.jpg"/>
          <p:cNvPicPr/>
          <p:nvPr/>
        </p:nvPicPr>
        <p:blipFill>
          <a:blip r:embed="rId2"/>
          <a:stretch/>
        </p:blipFill>
        <p:spPr>
          <a:xfrm>
            <a:off x="0" y="1412640"/>
            <a:ext cx="9065520" cy="4997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395640" y="2061000"/>
            <a:ext cx="446328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gn="just">
              <a:lnSpc>
                <a:spcPct val="150000"/>
              </a:lnSpc>
              <a:buClr>
                <a:srgbClr val="000000"/>
              </a:buClr>
              <a:buFont typeface="Arial"/>
              <a:buChar char="•"/>
            </a:pPr>
            <a:r>
              <a:rPr lang="tr-TR" sz="2400" b="0" strike="noStrike" spc="-1">
                <a:solidFill>
                  <a:srgbClr val="000000"/>
                </a:solidFill>
                <a:latin typeface="Calibri"/>
                <a:ea typeface="DejaVu Sans"/>
              </a:rPr>
              <a:t>Ekranın yüksekliği göz hizasında veya biraz aşağısında olmalı</a:t>
            </a:r>
            <a:endParaRPr lang="tr-TR" sz="2400" b="0" strike="noStrike" spc="-1">
              <a:latin typeface="Arial"/>
            </a:endParaRPr>
          </a:p>
          <a:p>
            <a:pPr algn="just">
              <a:lnSpc>
                <a:spcPct val="150000"/>
              </a:lnSpc>
            </a:pPr>
            <a:endParaRPr lang="tr-TR" sz="2400" b="0" strike="noStrike" spc="-1">
              <a:latin typeface="Arial"/>
            </a:endParaRPr>
          </a:p>
          <a:p>
            <a:pPr marL="171360" indent="-170280" algn="just">
              <a:lnSpc>
                <a:spcPct val="150000"/>
              </a:lnSpc>
              <a:buClr>
                <a:srgbClr val="000000"/>
              </a:buClr>
              <a:buFont typeface="Arial"/>
              <a:buChar char="•"/>
            </a:pPr>
            <a:r>
              <a:rPr lang="tr-TR" sz="2400" b="0" strike="noStrike" spc="-1">
                <a:solidFill>
                  <a:srgbClr val="000000"/>
                </a:solidFill>
                <a:latin typeface="Calibri"/>
                <a:ea typeface="DejaVu Sans"/>
              </a:rPr>
              <a:t>Ekran geriye doğru 30° eğilmeli</a:t>
            </a:r>
            <a:endParaRPr lang="tr-TR" sz="2400" b="0" strike="noStrike" spc="-1">
              <a:latin typeface="Arial"/>
            </a:endParaRPr>
          </a:p>
          <a:p>
            <a:pPr algn="just">
              <a:lnSpc>
                <a:spcPct val="150000"/>
              </a:lnSpc>
            </a:pPr>
            <a:endParaRPr lang="tr-TR" sz="2400" b="0" strike="noStrike" spc="-1">
              <a:latin typeface="Arial"/>
            </a:endParaRPr>
          </a:p>
          <a:p>
            <a:pPr marL="171360" indent="-170280" algn="just">
              <a:lnSpc>
                <a:spcPct val="150000"/>
              </a:lnSpc>
              <a:buClr>
                <a:srgbClr val="000000"/>
              </a:buClr>
              <a:buFont typeface="Arial"/>
              <a:buChar char="•"/>
            </a:pPr>
            <a:r>
              <a:rPr lang="tr-TR" sz="2400" b="0" strike="noStrike" spc="-1">
                <a:solidFill>
                  <a:srgbClr val="000000"/>
                </a:solidFill>
                <a:latin typeface="Calibri"/>
                <a:ea typeface="DejaVu Sans"/>
              </a:rPr>
              <a:t>Ekran göz hizasında 50-60 cm kadar uzakta olmalı</a:t>
            </a:r>
            <a:endParaRPr lang="tr-TR" sz="2400" b="0" strike="noStrike" spc="-1">
              <a:latin typeface="Arial"/>
            </a:endParaRPr>
          </a:p>
        </p:txBody>
      </p:sp>
      <p:pic>
        <p:nvPicPr>
          <p:cNvPr id="280" name="Resim 3"/>
          <p:cNvPicPr/>
          <p:nvPr/>
        </p:nvPicPr>
        <p:blipFill>
          <a:blip r:embed="rId2"/>
          <a:srcRect r="24219"/>
          <a:stretch/>
        </p:blipFill>
        <p:spPr>
          <a:xfrm>
            <a:off x="5292000" y="1845000"/>
            <a:ext cx="3499560" cy="4391280"/>
          </a:xfrm>
          <a:prstGeom prst="rect">
            <a:avLst/>
          </a:prstGeom>
          <a:ln w="0">
            <a:noFill/>
          </a:ln>
        </p:spPr>
      </p:pic>
      <p:sp>
        <p:nvSpPr>
          <p:cNvPr id="281" name="CustomShape 2"/>
          <p:cNvSpPr/>
          <p:nvPr/>
        </p:nvSpPr>
        <p:spPr>
          <a:xfrm>
            <a:off x="1499400" y="476640"/>
            <a:ext cx="5843520" cy="577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3200" b="1" strike="noStrike" spc="-1">
                <a:solidFill>
                  <a:srgbClr val="000000"/>
                </a:solidFill>
                <a:latin typeface="Calibri"/>
                <a:ea typeface="DejaVu Sans"/>
              </a:rPr>
              <a:t>Bilgisayar Monitöründe Ergonomi</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a:solidFill>
                  <a:srgbClr val="000000"/>
                </a:solidFill>
                <a:latin typeface="Calibri"/>
                <a:ea typeface="DejaVu Sans"/>
              </a:rPr>
              <a:t>Cep Telefonu Ergonomisi</a:t>
            </a:r>
            <a:endParaRPr lang="tr-TR" sz="3200" b="0" strike="noStrike" spc="-1">
              <a:latin typeface="Arial"/>
            </a:endParaRPr>
          </a:p>
        </p:txBody>
      </p:sp>
      <p:sp>
        <p:nvSpPr>
          <p:cNvPr id="283" name="CustomShape 2"/>
          <p:cNvSpPr/>
          <p:nvPr/>
        </p:nvSpPr>
        <p:spPr>
          <a:xfrm>
            <a:off x="467640" y="1340640"/>
            <a:ext cx="4535280" cy="260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Telefon ekranı </a:t>
            </a:r>
            <a:endParaRPr lang="tr-TR" sz="2200" b="0" strike="noStrike" spc="-1">
              <a:latin typeface="Arial"/>
            </a:endParaRPr>
          </a:p>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göz hizasında </a:t>
            </a:r>
            <a:endParaRPr lang="tr-TR" sz="2200" b="0" strike="noStrike" spc="-1">
              <a:latin typeface="Arial"/>
            </a:endParaRPr>
          </a:p>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boynun normal eğriliği korunarak</a:t>
            </a:r>
            <a:endParaRPr lang="tr-TR" sz="2200" b="0" strike="noStrike" spc="-1">
              <a:latin typeface="Arial"/>
            </a:endParaRPr>
          </a:p>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Yazı ve simgeler mümkün olduğunca büyük olup, gözleri yormamalı</a:t>
            </a:r>
            <a:endParaRPr lang="tr-TR" sz="2200" b="0" strike="noStrike" spc="-1">
              <a:latin typeface="Arial"/>
            </a:endParaRPr>
          </a:p>
        </p:txBody>
      </p:sp>
      <p:sp>
        <p:nvSpPr>
          <p:cNvPr id="284" name="CustomShape 3"/>
          <p:cNvSpPr/>
          <p:nvPr/>
        </p:nvSpPr>
        <p:spPr>
          <a:xfrm>
            <a:off x="5148000" y="1268640"/>
            <a:ext cx="3522240" cy="3671280"/>
          </a:xfrm>
          <a:prstGeom prst="roundRect">
            <a:avLst>
              <a:gd name="adj" fmla="val 16667"/>
            </a:avLst>
          </a:prstGeom>
          <a:blipFill rotWithShape="0">
            <a:blip r:embed="rId2"/>
            <a:stretch/>
          </a:blipFill>
          <a:ln w="0">
            <a:noFill/>
          </a:ln>
          <a:effectLst>
            <a:outerShdw blurRad="7620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sp>
      <p:sp>
        <p:nvSpPr>
          <p:cNvPr id="285" name="CustomShape 4"/>
          <p:cNvSpPr/>
          <p:nvPr/>
        </p:nvSpPr>
        <p:spPr>
          <a:xfrm>
            <a:off x="395640" y="4437000"/>
            <a:ext cx="8352000" cy="15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Ekran parlaklığı orta seviye</a:t>
            </a:r>
            <a:endParaRPr lang="tr-TR" sz="2200" b="0" strike="noStrike" spc="-1">
              <a:latin typeface="Arial"/>
            </a:endParaRPr>
          </a:p>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Uzun süre aynı pozisyonda kalınmamalı</a:t>
            </a:r>
            <a:endParaRPr lang="tr-TR" sz="2200" b="0" strike="noStrike" spc="-1">
              <a:latin typeface="Arial"/>
            </a:endParaRPr>
          </a:p>
          <a:p>
            <a:pPr marL="171360" indent="-170280" algn="just">
              <a:lnSpc>
                <a:spcPct val="150000"/>
              </a:lnSpc>
              <a:buClr>
                <a:srgbClr val="000000"/>
              </a:buClr>
              <a:buFont typeface="Arial"/>
              <a:buChar char="•"/>
            </a:pPr>
            <a:r>
              <a:rPr lang="tr-TR" sz="2200" b="0" strike="noStrike" spc="-1">
                <a:solidFill>
                  <a:srgbClr val="000000"/>
                </a:solidFill>
                <a:latin typeface="Calibri"/>
                <a:ea typeface="DejaVu Sans"/>
              </a:rPr>
              <a:t>her saat başı bir tüm vücuda küçük egzersizler yaptırılmalı</a:t>
            </a:r>
            <a:endParaRPr lang="tr-TR"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467640" y="1484640"/>
            <a:ext cx="8228520" cy="1141920"/>
          </a:xfrm>
          <a:prstGeom prst="rect">
            <a:avLst/>
          </a:prstGeom>
          <a:gradFill rotWithShape="0">
            <a:gsLst>
              <a:gs pos="0">
                <a:srgbClr val="E3FBC2"/>
              </a:gs>
              <a:gs pos="100000">
                <a:srgbClr val="F4FFE6"/>
              </a:gs>
            </a:gsLst>
            <a:lin ang="16200000"/>
          </a:gradFill>
          <a:ln w="9360">
            <a:solidFill>
              <a:srgbClr val="98B855"/>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2400" b="0" strike="noStrike" spc="-1">
                <a:solidFill>
                  <a:srgbClr val="000000"/>
                </a:solidFill>
                <a:latin typeface="Calibri"/>
                <a:ea typeface="DejaVu Sans"/>
              </a:rPr>
              <a:t>Yaklaşık 6 kg ağırlığındaki başımızı eğip açıyı daralttığımızda boyun omurlarına binen ilave yükler</a:t>
            </a:r>
            <a:endParaRPr lang="tr-TR" sz="2400" b="0" strike="noStrike" spc="-1">
              <a:latin typeface="Arial"/>
            </a:endParaRPr>
          </a:p>
        </p:txBody>
      </p:sp>
      <p:pic>
        <p:nvPicPr>
          <p:cNvPr id="287" name="Picture 2"/>
          <p:cNvPicPr/>
          <p:nvPr/>
        </p:nvPicPr>
        <p:blipFill>
          <a:blip r:embed="rId2"/>
          <a:stretch/>
        </p:blipFill>
        <p:spPr>
          <a:xfrm>
            <a:off x="395640" y="2925000"/>
            <a:ext cx="8047440" cy="3656520"/>
          </a:xfrm>
          <a:prstGeom prst="rect">
            <a:avLst/>
          </a:prstGeom>
          <a:ln w="9525">
            <a:noFill/>
          </a:ln>
        </p:spPr>
      </p:pic>
      <p:sp>
        <p:nvSpPr>
          <p:cNvPr id="288" name="CustomShape 2"/>
          <p:cNvSpPr/>
          <p:nvPr/>
        </p:nvSpPr>
        <p:spPr>
          <a:xfrm>
            <a:off x="873000" y="476640"/>
            <a:ext cx="7532280" cy="5162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2800" b="1" strike="noStrike" spc="-1">
                <a:solidFill>
                  <a:srgbClr val="000000"/>
                </a:solidFill>
                <a:latin typeface="Calibri"/>
                <a:ea typeface="DejaVu Sans"/>
              </a:rPr>
              <a:t>Cep telefonu kullanımı omurgamızı nasıl etkiliyor?</a:t>
            </a: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tr-TR" sz="4400" b="0" strike="noStrike" spc="-1">
                <a:solidFill>
                  <a:srgbClr val="000000"/>
                </a:solidFill>
                <a:latin typeface="Calibri"/>
                <a:ea typeface="DejaVu Sans"/>
              </a:rPr>
              <a:t>Telefonu size yaklaştırın</a:t>
            </a:r>
            <a:endParaRPr lang="tr-TR" sz="4400" b="0" strike="noStrike" spc="-1">
              <a:latin typeface="Arial"/>
            </a:endParaRPr>
          </a:p>
        </p:txBody>
      </p:sp>
      <p:sp>
        <p:nvSpPr>
          <p:cNvPr id="290" name="CustomShape 2"/>
          <p:cNvSpPr/>
          <p:nvPr/>
        </p:nvSpPr>
        <p:spPr>
          <a:xfrm>
            <a:off x="179640" y="2781000"/>
            <a:ext cx="4905720" cy="254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Cep telefonunuza sadece gözlerinizi yukarı-aşağı hareket ettirerek bakın. </a:t>
            </a: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Omurganız yerine cep telefonunu hareket ettirin. </a:t>
            </a:r>
            <a:endParaRPr lang="tr-TR" sz="2400" b="0" strike="noStrike" spc="-1">
              <a:latin typeface="Arial"/>
            </a:endParaRPr>
          </a:p>
        </p:txBody>
      </p:sp>
      <p:pic>
        <p:nvPicPr>
          <p:cNvPr id="291" name="Picture 2"/>
          <p:cNvPicPr/>
          <p:nvPr/>
        </p:nvPicPr>
        <p:blipFill>
          <a:blip r:embed="rId2"/>
          <a:stretch/>
        </p:blipFill>
        <p:spPr>
          <a:xfrm>
            <a:off x="4788000" y="1700640"/>
            <a:ext cx="3951720" cy="419940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457200" y="1920240"/>
            <a:ext cx="4626360" cy="374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66000"/>
          </a:bodyPr>
          <a:lstStyle/>
          <a:p>
            <a:pPr marL="343080" indent="-342000">
              <a:lnSpc>
                <a:spcPct val="100000"/>
              </a:lnSpc>
              <a:spcBef>
                <a:spcPts val="561"/>
              </a:spcBef>
              <a:buClr>
                <a:srgbClr val="000000"/>
              </a:buClr>
              <a:buFont typeface="Arial"/>
              <a:buChar char="•"/>
            </a:pPr>
            <a:r>
              <a:rPr lang="tr-TR" sz="2800" b="0" strike="noStrike" spc="-1">
                <a:solidFill>
                  <a:srgbClr val="000000"/>
                </a:solidFill>
                <a:latin typeface="Calibri"/>
                <a:ea typeface="DejaVu Sans"/>
              </a:rPr>
              <a:t>Çeneyi göğsüne yaklaştır 10 sn bekle, nötral pozisyona dön (8-10 tekrar)</a:t>
            </a:r>
            <a:endParaRPr lang="tr-TR" sz="2800" b="0" strike="noStrike" spc="-1">
              <a:latin typeface="Arial"/>
            </a:endParaRPr>
          </a:p>
          <a:p>
            <a:pPr marL="343080" indent="-342000">
              <a:lnSpc>
                <a:spcPct val="100000"/>
              </a:lnSpc>
              <a:spcBef>
                <a:spcPts val="561"/>
              </a:spcBef>
              <a:buClr>
                <a:srgbClr val="000000"/>
              </a:buClr>
              <a:buFont typeface="Arial"/>
              <a:buChar char="•"/>
            </a:pPr>
            <a:r>
              <a:rPr lang="tr-TR" sz="2800" b="0" strike="noStrike" spc="-1">
                <a:solidFill>
                  <a:srgbClr val="000000"/>
                </a:solidFill>
                <a:latin typeface="Calibri"/>
                <a:ea typeface="DejaVu Sans"/>
              </a:rPr>
              <a:t>Çeneyi sağ omuzuna yaklaştır 10 sn bekle, nötral pozisyona dön. Aynı egzersizi sol taraf için tekrarla. (8-10 tekrar)</a:t>
            </a:r>
            <a:endParaRPr lang="tr-TR" sz="2800" b="0" strike="noStrike" spc="-1">
              <a:latin typeface="Arial"/>
            </a:endParaRPr>
          </a:p>
          <a:p>
            <a:pPr marL="343080" indent="-342000">
              <a:lnSpc>
                <a:spcPct val="100000"/>
              </a:lnSpc>
              <a:spcBef>
                <a:spcPts val="561"/>
              </a:spcBef>
              <a:buClr>
                <a:srgbClr val="000000"/>
              </a:buClr>
              <a:buFont typeface="Arial"/>
              <a:buChar char="•"/>
            </a:pPr>
            <a:r>
              <a:rPr lang="tr-TR" sz="2800" b="0" strike="noStrike" spc="-1">
                <a:solidFill>
                  <a:srgbClr val="000000"/>
                </a:solidFill>
                <a:latin typeface="Calibri"/>
                <a:ea typeface="DejaVu Sans"/>
              </a:rPr>
              <a:t>Sağ kulağını omuzuna yaklaştır 10 sn bekle, nötral pozisyona dön. Aynı hareketi diğer taraf için tekrarla. (8-10 tekrar)</a:t>
            </a:r>
            <a:endParaRPr lang="tr-TR" sz="2800" b="0" strike="noStrike" spc="-1">
              <a:latin typeface="Arial"/>
            </a:endParaRPr>
          </a:p>
        </p:txBody>
      </p:sp>
      <p:pic>
        <p:nvPicPr>
          <p:cNvPr id="293" name="Picture 2" descr="http://slideplayer.biz.tr/slide/3411917/11/images/29/OF%C4%B0S+EGZERS%C4%B0ZLER%C4%B0+Ba%C5%9F%C4%B1n%C4%B1z%C4%B1+s%C4%B1rayla+sa%C4%9Fa+ve+sola+do%C4%9Fru+yava%C5%9F%C3%A7a+%C3%A7evirip,+8+sn+bekleyin..jpg"/>
          <p:cNvPicPr/>
          <p:nvPr/>
        </p:nvPicPr>
        <p:blipFill>
          <a:blip r:embed="rId2"/>
          <a:srcRect l="77345" t="18572" r="8595" b="54289"/>
          <a:stretch/>
        </p:blipFill>
        <p:spPr>
          <a:xfrm>
            <a:off x="5724000" y="1558080"/>
            <a:ext cx="1284840" cy="1713600"/>
          </a:xfrm>
          <a:prstGeom prst="rect">
            <a:avLst/>
          </a:prstGeom>
          <a:ln w="0">
            <a:noFill/>
          </a:ln>
        </p:spPr>
      </p:pic>
      <p:pic>
        <p:nvPicPr>
          <p:cNvPr id="294" name="Picture 2" descr="http://slideplayer.biz.tr/slide/3411917/11/images/29/OF%C4%B0S+EGZERS%C4%B0ZLER%C4%B0+Ba%C5%9F%C4%B1n%C4%B1z%C4%B1+s%C4%B1rayla+sa%C4%9Fa+ve+sola+do%C4%9Fru+yava%C5%9F%C3%A7a+%C3%A7evirip,+8+sn+bekleyin..jpg"/>
          <p:cNvPicPr/>
          <p:nvPr/>
        </p:nvPicPr>
        <p:blipFill>
          <a:blip r:embed="rId2"/>
          <a:srcRect l="77345" t="43450" r="8595" b="32797"/>
          <a:stretch/>
        </p:blipFill>
        <p:spPr>
          <a:xfrm>
            <a:off x="7207560" y="3141000"/>
            <a:ext cx="1284840" cy="1499040"/>
          </a:xfrm>
          <a:prstGeom prst="rect">
            <a:avLst/>
          </a:prstGeom>
          <a:ln w="0">
            <a:noFill/>
          </a:ln>
        </p:spPr>
      </p:pic>
      <p:pic>
        <p:nvPicPr>
          <p:cNvPr id="295" name="Picture 2" descr="http://slideplayer.biz.tr/slide/3411917/11/images/29/OF%C4%B0S+EGZERS%C4%B0ZLER%C4%B0+Ba%C5%9F%C4%B1n%C4%B1z%C4%B1+s%C4%B1rayla+sa%C4%9Fa+ve+sola+do%C4%9Fru+yava%C5%9F%C3%A7a+%C3%A7evirip,+8+sn+bekleyin..jpg"/>
          <p:cNvPicPr/>
          <p:nvPr/>
        </p:nvPicPr>
        <p:blipFill>
          <a:blip r:embed="rId2"/>
          <a:srcRect l="77345" t="67203" r="8595" b="7919"/>
          <a:stretch/>
        </p:blipFill>
        <p:spPr>
          <a:xfrm>
            <a:off x="7092360" y="1700640"/>
            <a:ext cx="1284840" cy="1570680"/>
          </a:xfrm>
          <a:prstGeom prst="rect">
            <a:avLst/>
          </a:prstGeom>
          <a:ln w="0">
            <a:noFill/>
          </a:ln>
        </p:spPr>
      </p:pic>
      <p:sp>
        <p:nvSpPr>
          <p:cNvPr id="296" name="CustomShape 2"/>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49000"/>
          </a:bodyPr>
          <a:lstStyle/>
          <a:p>
            <a:pPr algn="ctr">
              <a:lnSpc>
                <a:spcPct val="100000"/>
              </a:lnSpc>
            </a:pPr>
            <a:r>
              <a:rPr lang="tr-TR" sz="4400" b="0" strike="noStrike" spc="-1">
                <a:solidFill>
                  <a:srgbClr val="000000"/>
                </a:solidFill>
                <a:latin typeface="Calibri"/>
                <a:ea typeface="DejaVu Sans"/>
              </a:rPr>
              <a:t>Bilgisayar Kullanırken veya Masa başı çalışırken yapılabilecek egzersizler</a:t>
            </a:r>
            <a:endParaRPr lang="tr-TR" sz="4400" b="0" strike="noStrike" spc="-1">
              <a:latin typeface="Arial"/>
            </a:endParaRPr>
          </a:p>
        </p:txBody>
      </p:sp>
      <p:pic>
        <p:nvPicPr>
          <p:cNvPr id="297" name="Resim 296"/>
          <p:cNvPicPr/>
          <p:nvPr/>
        </p:nvPicPr>
        <p:blipFill>
          <a:blip r:embed="rId3"/>
          <a:stretch/>
        </p:blipFill>
        <p:spPr>
          <a:xfrm rot="21546600">
            <a:off x="6051960" y="4546080"/>
            <a:ext cx="3144960" cy="2285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0000"/>
          </a:bodyPr>
          <a:lstStyle/>
          <a:p>
            <a:pPr algn="ctr">
              <a:lnSpc>
                <a:spcPct val="100000"/>
              </a:lnSpc>
            </a:pPr>
            <a:r>
              <a:rPr lang="tr-TR" sz="4400" b="0" strike="noStrike" spc="-1">
                <a:solidFill>
                  <a:srgbClr val="000000"/>
                </a:solidFill>
                <a:latin typeface="Calibri"/>
                <a:ea typeface="DejaVu Sans"/>
              </a:rPr>
              <a:t>Tüm egzersizler yavaş ve nefes ile kombine olmalı</a:t>
            </a:r>
            <a:endParaRPr lang="tr-TR" sz="4400" b="0" strike="noStrike" spc="-1">
              <a:latin typeface="Arial"/>
            </a:endParaRPr>
          </a:p>
        </p:txBody>
      </p:sp>
      <p:sp>
        <p:nvSpPr>
          <p:cNvPr id="299" name="CustomShape 2"/>
          <p:cNvSpPr/>
          <p:nvPr/>
        </p:nvSpPr>
        <p:spPr>
          <a:xfrm>
            <a:off x="457200" y="1600200"/>
            <a:ext cx="51937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222222"/>
              </a:buClr>
              <a:buFont typeface="Arial"/>
              <a:buChar char="•"/>
            </a:pPr>
            <a:r>
              <a:rPr lang="tr-TR" sz="2400" b="0" strike="noStrike" spc="-1">
                <a:solidFill>
                  <a:srgbClr val="222222"/>
                </a:solidFill>
                <a:latin typeface="Calibri"/>
                <a:ea typeface="DejaVu Sans"/>
              </a:rPr>
              <a:t>Omuzlarınızı yukarı doğru çekin, çekebildiğimiz maksimal seviyeye gelince 5’e kadar sayıp sonra gevşeyin. (5 tekrar)</a:t>
            </a: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Omuzları kulaklara doğru kaldır, geriye doğru dairesel hareketler yap. Daha sonra öne doğru dairesel hareketler yap. (8-10 tekrar)</a:t>
            </a: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641"/>
              </a:spcBef>
            </a:pPr>
            <a:endParaRPr lang="tr-TR" sz="2400" b="0" strike="noStrike" spc="-1">
              <a:latin typeface="Arial"/>
            </a:endParaRPr>
          </a:p>
        </p:txBody>
      </p:sp>
      <p:pic>
        <p:nvPicPr>
          <p:cNvPr id="300" name="Picture 1"/>
          <p:cNvPicPr/>
          <p:nvPr/>
        </p:nvPicPr>
        <p:blipFill>
          <a:blip r:embed="rId2"/>
          <a:stretch/>
        </p:blipFill>
        <p:spPr>
          <a:xfrm>
            <a:off x="6220800" y="1484640"/>
            <a:ext cx="1799280" cy="2156040"/>
          </a:xfrm>
          <a:prstGeom prst="rect">
            <a:avLst/>
          </a:prstGeom>
          <a:ln w="9525">
            <a:noFill/>
          </a:ln>
        </p:spPr>
      </p:pic>
      <p:pic>
        <p:nvPicPr>
          <p:cNvPr id="301" name="Picture 2" descr="http://slideplayer.biz.tr/slide/3411917/11/images/30/OF%C4%B0S+EGZERS%C4%B0ZLER%C4%B0+Omuzlar%C4%B1n%C4%B1z%C4%B1+kulaklar%C4%B1n%C4%B1za+do%C4%9Fru+kald%C4%B1r%C4%B1n,+3+sn.+bekleyin.Ard%C4%B1ndan+dairesel+hareketlerle+%C3%B6ne+ve+arkaya+5+kez+%C3%A7evirmeye+%C3%A7al%C4%B1%C5%9F%C4%B1n..jpg"/>
          <p:cNvPicPr/>
          <p:nvPr/>
        </p:nvPicPr>
        <p:blipFill>
          <a:blip r:embed="rId3"/>
          <a:srcRect l="69140" t="22915" r="7812" b="41667"/>
          <a:stretch/>
        </p:blipFill>
        <p:spPr>
          <a:xfrm>
            <a:off x="6228360" y="4077000"/>
            <a:ext cx="2151720" cy="2480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457200" y="274680"/>
            <a:ext cx="8218080" cy="149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2000" b="0" strike="noStrike" spc="-1">
                <a:solidFill>
                  <a:srgbClr val="000000"/>
                </a:solidFill>
                <a:latin typeface="Calibri"/>
                <a:ea typeface="DejaVu Sans"/>
              </a:rPr>
              <a:t>Kıymetli Öğretmenlerimiz; bu sunum uzaktan eğitim döneminde sağlığınızı korumak için uygulayabileceğini önerilerden oluşmaktadır.</a:t>
            </a:r>
            <a:endParaRPr lang="tr-TR" sz="2000" b="0" strike="noStrike" spc="-1">
              <a:latin typeface="Arial"/>
            </a:endParaRPr>
          </a:p>
        </p:txBody>
      </p:sp>
      <p:pic>
        <p:nvPicPr>
          <p:cNvPr id="234" name="Resim 233"/>
          <p:cNvPicPr/>
          <p:nvPr/>
        </p:nvPicPr>
        <p:blipFill>
          <a:blip r:embed="rId2"/>
          <a:stretch/>
        </p:blipFill>
        <p:spPr>
          <a:xfrm>
            <a:off x="1222560" y="2160000"/>
            <a:ext cx="6724440" cy="4172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457200" y="836640"/>
            <a:ext cx="5337720" cy="554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Dirseğini elinizle kavrayın, ters  yöne doğru gererek 10 sn tutun, gevşeyin. Aynı hareketi diğer dirseğiniz için tekrar edin. (3-5 tekrar)</a:t>
            </a: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479"/>
              </a:spcBef>
            </a:pP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Dirseğinizi kavrayın, yatay bir şekilde gerilme hissedene kadar itin, 10 sn tutun, gevşeyin. Diğer taraf için tekrar edin. (3-5 tekrar)</a:t>
            </a:r>
            <a:endParaRPr lang="tr-TR" sz="2400" b="0" strike="noStrike" spc="-1">
              <a:latin typeface="Arial"/>
            </a:endParaRPr>
          </a:p>
          <a:p>
            <a:pPr>
              <a:lnSpc>
                <a:spcPct val="100000"/>
              </a:lnSpc>
              <a:spcBef>
                <a:spcPts val="479"/>
              </a:spcBef>
            </a:pPr>
            <a:endParaRPr lang="tr-TR" sz="2400" b="0" strike="noStrike" spc="-1">
              <a:latin typeface="Arial"/>
            </a:endParaRPr>
          </a:p>
        </p:txBody>
      </p:sp>
      <p:pic>
        <p:nvPicPr>
          <p:cNvPr id="303" name="Picture 2" descr="http://slideplayer.biz.tr/slide/3411917/11/images/30/OF%C4%B0S+EGZERS%C4%B0ZLER%C4%B0+Omuzlar%C4%B1n%C4%B1z%C4%B1+kulaklar%C4%B1n%C4%B1za+do%C4%9Fru+kald%C4%B1r%C4%B1n,+3+sn.+bekleyin.Ard%C4%B1ndan+dairesel+hareketlerle+%C3%B6ne+ve+arkaya+5+kez+%C3%A7evirmeye+%C3%A7al%C4%B1%C5%9F%C4%B1n..jpg"/>
          <p:cNvPicPr/>
          <p:nvPr/>
        </p:nvPicPr>
        <p:blipFill>
          <a:blip r:embed="rId2"/>
          <a:srcRect l="81550" t="59376" r="6039" b="12503"/>
          <a:stretch/>
        </p:blipFill>
        <p:spPr>
          <a:xfrm>
            <a:off x="6732360" y="3645000"/>
            <a:ext cx="1529640" cy="2951280"/>
          </a:xfrm>
          <a:prstGeom prst="rect">
            <a:avLst/>
          </a:prstGeom>
          <a:ln w="0">
            <a:noFill/>
          </a:ln>
        </p:spPr>
      </p:pic>
      <p:pic>
        <p:nvPicPr>
          <p:cNvPr id="304" name="Picture 2" descr="http://slideplayer.biz.tr/slide/3411917/11/images/30/OF%C4%B0S+EGZERS%C4%B0ZLER%C4%B0+Omuzlar%C4%B1n%C4%B1z%C4%B1+kulaklar%C4%B1n%C4%B1za+do%C4%9Fru+kald%C4%B1r%C4%B1n,+3+sn.+bekleyin.Ard%C4%B1ndan+dairesel+hareketlerle+%C3%B6ne+ve+arkaya+5+kez+%C3%A7evirmeye+%C3%A7al%C4%B1%C5%9F%C4%B1n..jpg"/>
          <p:cNvPicPr/>
          <p:nvPr/>
        </p:nvPicPr>
        <p:blipFill>
          <a:blip r:embed="rId2"/>
          <a:srcRect l="69140" t="59376" r="17563" b="12503"/>
          <a:stretch/>
        </p:blipFill>
        <p:spPr>
          <a:xfrm>
            <a:off x="5652000" y="188640"/>
            <a:ext cx="1655280" cy="29800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Picture 2" descr="http://slideplayer.biz.tr/slide/3411917/11/images/32/OF%C4%B0S+EGZERS%C4%B0ZLER%C4%B0+El+ayan%C4%B1z+yukar%C4%B1da+olacak+%C5%9Fekilde,+s%C4%B1rayla+sa%C4%9Fa-+sola+e%C4%9Filerek+8+sn+bekleyin..jpg"/>
          <p:cNvPicPr/>
          <p:nvPr/>
        </p:nvPicPr>
        <p:blipFill>
          <a:blip r:embed="rId2"/>
          <a:srcRect l="71094" t="21872" r="10938" b="45835"/>
          <a:stretch/>
        </p:blipFill>
        <p:spPr>
          <a:xfrm>
            <a:off x="6948360" y="908640"/>
            <a:ext cx="1427760" cy="2213640"/>
          </a:xfrm>
          <a:prstGeom prst="rect">
            <a:avLst/>
          </a:prstGeom>
          <a:ln w="0">
            <a:noFill/>
          </a:ln>
        </p:spPr>
      </p:pic>
      <p:pic>
        <p:nvPicPr>
          <p:cNvPr id="306" name="Picture 2" descr="http://slideplayer.biz.tr/slide/3411917/11/images/32/OF%C4%B0S+EGZERS%C4%B0ZLER%C4%B0+El+ayan%C4%B1z+yukar%C4%B1da+olacak+%C5%9Fekilde,+s%C4%B1rayla+sa%C4%9Fa-+sola+e%C4%9Filerek+8+sn+bekleyin..jpg"/>
          <p:cNvPicPr/>
          <p:nvPr/>
        </p:nvPicPr>
        <p:blipFill>
          <a:blip r:embed="rId2"/>
          <a:srcRect l="70196" t="55208" r="10938" b="9374"/>
          <a:stretch/>
        </p:blipFill>
        <p:spPr>
          <a:xfrm>
            <a:off x="685800" y="3789000"/>
            <a:ext cx="1499040" cy="2427840"/>
          </a:xfrm>
          <a:prstGeom prst="rect">
            <a:avLst/>
          </a:prstGeom>
          <a:ln w="0">
            <a:noFill/>
          </a:ln>
        </p:spPr>
      </p:pic>
      <p:sp>
        <p:nvSpPr>
          <p:cNvPr id="307" name="CustomShape 1"/>
          <p:cNvSpPr/>
          <p:nvPr/>
        </p:nvSpPr>
        <p:spPr>
          <a:xfrm>
            <a:off x="539640" y="980640"/>
            <a:ext cx="6333480" cy="209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Avuçlar dışa bakacak şekilde elleri kenetleyin bu şekilde 5 sn durun, ardından sağa eğilin 5 sn bekleyin, başlangıç pozisyonuna dönün, ardından sola eğilin 5 sn bekleyin, başlangıç pozisyonuna dönün. (3-5 tekrar)</a:t>
            </a:r>
            <a:endParaRPr lang="tr-TR" sz="2400" b="0" strike="noStrike" spc="-1">
              <a:latin typeface="Arial"/>
            </a:endParaRPr>
          </a:p>
        </p:txBody>
      </p:sp>
      <p:sp>
        <p:nvSpPr>
          <p:cNvPr id="308" name="CustomShape 2"/>
          <p:cNvSpPr/>
          <p:nvPr/>
        </p:nvSpPr>
        <p:spPr>
          <a:xfrm>
            <a:off x="2627640" y="4581360"/>
            <a:ext cx="626364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buClr>
                <a:srgbClr val="000000"/>
              </a:buClr>
              <a:buFont typeface="Arial"/>
              <a:buChar char="•"/>
            </a:pPr>
            <a:r>
              <a:rPr lang="tr-TR" sz="2400" b="0" strike="noStrike" spc="-1">
                <a:solidFill>
                  <a:srgbClr val="000000"/>
                </a:solidFill>
                <a:latin typeface="Calibri"/>
                <a:ea typeface="DejaVu Sans"/>
              </a:rPr>
              <a:t>Elleri geride kenetleyin ve kürek kemiklerinizi birleştirin, 5 sn bekleyin, gevşeyin (3-5 tekrar)</a:t>
            </a:r>
            <a:endParaRPr lang="tr-TR" sz="2400" b="0" strike="noStrike" spc="-1">
              <a:latin typeface="Arial"/>
            </a:endParaRPr>
          </a:p>
          <a:p>
            <a:pPr>
              <a:lnSpc>
                <a:spcPct val="100000"/>
              </a:lnSpc>
            </a:pPr>
            <a:endParaRPr lang="tr-T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Picture 2" descr="http://1.bp.blogspot.com/-TtEhT34XMG4/ULsO8amlZXI/AAAAAAAAC8o/j96QfPwKGJ4/s320/calf+stretch.jpg"/>
          <p:cNvPicPr/>
          <p:nvPr/>
        </p:nvPicPr>
        <p:blipFill>
          <a:blip r:embed="rId2"/>
          <a:stretch/>
        </p:blipFill>
        <p:spPr>
          <a:xfrm>
            <a:off x="0" y="3285000"/>
            <a:ext cx="3087000" cy="2807280"/>
          </a:xfrm>
          <a:prstGeom prst="rect">
            <a:avLst/>
          </a:prstGeom>
          <a:ln w="0">
            <a:noFill/>
          </a:ln>
        </p:spPr>
      </p:pic>
      <p:sp>
        <p:nvSpPr>
          <p:cNvPr id="310" name="CustomShape 1"/>
          <p:cNvSpPr/>
          <p:nvPr/>
        </p:nvSpPr>
        <p:spPr>
          <a:xfrm>
            <a:off x="251640" y="764640"/>
            <a:ext cx="5903640" cy="176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000">
              <a:lnSpc>
                <a:spcPct val="100000"/>
              </a:lnSpc>
              <a:buClr>
                <a:srgbClr val="000000"/>
              </a:buClr>
              <a:buFont typeface="Arial"/>
              <a:buChar char="•"/>
            </a:pPr>
            <a:r>
              <a:rPr lang="tr-TR" sz="2200" b="0" strike="noStrike" spc="-1">
                <a:solidFill>
                  <a:srgbClr val="000000"/>
                </a:solidFill>
                <a:latin typeface="Calibri"/>
                <a:ea typeface="DejaVu Sans"/>
              </a:rPr>
              <a:t>Kalça yanları, bel ve sırt germe: Sol bacağınızı sağ bacağınızın üzerine atarak oturun. Sağ elinizle sol dizinizi kavrayın. Dizinizi sağa doğru zorlarken, vücudunuzu sola doğru esnetin, 15 sn bekleyin, diğer taraf için tekrarlayın. </a:t>
            </a:r>
            <a:endParaRPr lang="tr-TR" sz="2200" b="0" strike="noStrike" spc="-1">
              <a:latin typeface="Arial"/>
            </a:endParaRPr>
          </a:p>
        </p:txBody>
      </p:sp>
      <p:pic>
        <p:nvPicPr>
          <p:cNvPr id="311" name="Resim 3"/>
          <p:cNvPicPr/>
          <p:nvPr/>
        </p:nvPicPr>
        <p:blipFill>
          <a:blip r:embed="rId3"/>
          <a:stretch/>
        </p:blipFill>
        <p:spPr>
          <a:xfrm>
            <a:off x="6660360" y="768600"/>
            <a:ext cx="1703880" cy="2151720"/>
          </a:xfrm>
          <a:prstGeom prst="rect">
            <a:avLst/>
          </a:prstGeom>
          <a:ln w="0">
            <a:noFill/>
          </a:ln>
        </p:spPr>
      </p:pic>
      <p:sp>
        <p:nvSpPr>
          <p:cNvPr id="312" name="CustomShape 2"/>
          <p:cNvSpPr/>
          <p:nvPr/>
        </p:nvSpPr>
        <p:spPr>
          <a:xfrm>
            <a:off x="2879280" y="3789000"/>
            <a:ext cx="6263640" cy="210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280">
              <a:lnSpc>
                <a:spcPct val="100000"/>
              </a:lnSpc>
              <a:buClr>
                <a:srgbClr val="000000"/>
              </a:buClr>
              <a:buFont typeface="Arial"/>
              <a:buChar char="•"/>
            </a:pPr>
            <a:r>
              <a:rPr lang="tr-TR" sz="2200" b="0" strike="noStrike" spc="-1">
                <a:solidFill>
                  <a:srgbClr val="000000"/>
                </a:solidFill>
                <a:latin typeface="Calibri"/>
                <a:ea typeface="DejaVu Sans"/>
              </a:rPr>
              <a:t>Bir duvara karşı durarak ellerinizi göz hizasında duvara yerleştirin. Germek istediğiniz bacağınızı diğerinin yaklaşık bir adım gerisine yerleştirin. Arkadaki topuğunuzu yerde tutarak öndeki dizinizi arkadaki bacağınızın arkasında gerginlik hissedene kadar bükün, 10 sn bekleyin. (3-5 tekrar)</a:t>
            </a:r>
            <a:endParaRPr lang="tr-TR"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3204000" y="836640"/>
            <a:ext cx="3007080" cy="52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tr-TR" sz="3200" b="1" strike="noStrike" spc="-1">
                <a:solidFill>
                  <a:srgbClr val="000000"/>
                </a:solidFill>
                <a:latin typeface="Calibri"/>
                <a:ea typeface="DejaVu Sans"/>
              </a:rPr>
              <a:t>Bilek egzersizleri </a:t>
            </a:r>
            <a:endParaRPr lang="tr-TR" sz="3200" b="0" strike="noStrike" spc="-1">
              <a:latin typeface="Arial"/>
            </a:endParaRPr>
          </a:p>
        </p:txBody>
      </p:sp>
      <p:pic>
        <p:nvPicPr>
          <p:cNvPr id="314" name="Picture 2" descr="carpal tunnel syndrome exercises ile ilgili görsel sonucu"/>
          <p:cNvPicPr/>
          <p:nvPr/>
        </p:nvPicPr>
        <p:blipFill>
          <a:blip r:embed="rId2"/>
          <a:stretch/>
        </p:blipFill>
        <p:spPr>
          <a:xfrm>
            <a:off x="827640" y="1484640"/>
            <a:ext cx="7766640" cy="47851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tr-TR" sz="4400" b="0" strike="noStrike" spc="-1">
                <a:solidFill>
                  <a:srgbClr val="000000"/>
                </a:solidFill>
                <a:latin typeface="Calibri"/>
                <a:ea typeface="DejaVu Sans"/>
              </a:rPr>
              <a:t>PANDEMİ DÖNEMİ</a:t>
            </a:r>
            <a:endParaRPr lang="tr-TR" sz="4400" b="0" strike="noStrike" spc="-1">
              <a:latin typeface="Arial"/>
            </a:endParaRPr>
          </a:p>
        </p:txBody>
      </p:sp>
      <p:sp>
        <p:nvSpPr>
          <p:cNvPr id="316" name="CustomShape 2"/>
          <p:cNvSpPr/>
          <p:nvPr/>
        </p:nvSpPr>
        <p:spPr>
          <a:xfrm>
            <a:off x="457200" y="1917000"/>
            <a:ext cx="82285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TEKNOLOJİ KULLANIMI</a:t>
            </a:r>
            <a:endParaRPr lang="tr-TR" sz="3200" b="0" strike="noStrike" spc="-1">
              <a:latin typeface="Arial"/>
            </a:endParaRPr>
          </a:p>
          <a:p>
            <a:pPr>
              <a:lnSpc>
                <a:spcPct val="100000"/>
              </a:lnSpc>
              <a:spcBef>
                <a:spcPts val="641"/>
              </a:spcBef>
            </a:pP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GÜNLÜK YAŞAMDA HAREKET</a:t>
            </a:r>
            <a:endParaRPr lang="tr-TR" sz="3200" b="0" strike="noStrike" spc="-1">
              <a:latin typeface="Arial"/>
            </a:endParaRPr>
          </a:p>
        </p:txBody>
      </p:sp>
      <p:sp>
        <p:nvSpPr>
          <p:cNvPr id="317" name="CustomShape 3"/>
          <p:cNvSpPr/>
          <p:nvPr/>
        </p:nvSpPr>
        <p:spPr>
          <a:xfrm>
            <a:off x="4932000" y="1772640"/>
            <a:ext cx="862920" cy="1438920"/>
          </a:xfrm>
          <a:prstGeom prst="up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
        <p:nvSpPr>
          <p:cNvPr id="318" name="CustomShape 4"/>
          <p:cNvSpPr/>
          <p:nvPr/>
        </p:nvSpPr>
        <p:spPr>
          <a:xfrm>
            <a:off x="5930640" y="2997000"/>
            <a:ext cx="891360" cy="1582920"/>
          </a:xfrm>
          <a:prstGeom prst="downArrow">
            <a:avLst>
              <a:gd name="adj1" fmla="val 50000"/>
              <a:gd name="adj2" fmla="val 50000"/>
            </a:avLst>
          </a:prstGeom>
          <a:solidFill>
            <a:srgbClr val="4F81BD"/>
          </a:solidFill>
          <a:ln>
            <a:solidFill>
              <a:srgbClr val="3A5F8B"/>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26280" y="457200"/>
            <a:ext cx="8228520" cy="1141920"/>
          </a:xfrm>
          <a:prstGeom prst="rect">
            <a:avLst/>
          </a:prstGeom>
          <a:noFill/>
          <a:ln w="0">
            <a:noFill/>
          </a:ln>
        </p:spPr>
        <p:style>
          <a:lnRef idx="0">
            <a:scrgbClr r="0" g="0" b="0"/>
          </a:lnRef>
          <a:fillRef idx="0">
            <a:scrgbClr r="0" g="0" b="0"/>
          </a:fillRef>
          <a:effectRef idx="0">
            <a:scrgbClr r="0" g="0" b="0"/>
          </a:effectRef>
          <a:fontRef idx="minor"/>
        </p:style>
      </p:sp>
      <p:sp>
        <p:nvSpPr>
          <p:cNvPr id="320" name="CustomShape 2"/>
          <p:cNvSpPr/>
          <p:nvPr/>
        </p:nvSpPr>
        <p:spPr>
          <a:xfrm>
            <a:off x="539640" y="836640"/>
            <a:ext cx="8146080" cy="5288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53000"/>
          </a:bodyPr>
          <a:lstStyle/>
          <a:p>
            <a:pPr>
              <a:lnSpc>
                <a:spcPct val="100000"/>
              </a:lnSpc>
              <a:spcBef>
                <a:spcPts val="561"/>
              </a:spcBef>
              <a:tabLst>
                <a:tab pos="0" algn="l"/>
              </a:tabLst>
            </a:pPr>
            <a:endParaRPr lang="tr-TR" sz="1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Masa başı geçirilen zamanın artması omurga sağlığımızı olumsuz etkilemekle birlikte, tüm vücut sitemlerimize de zarar vermektedir.</a:t>
            </a:r>
            <a:endParaRPr lang="tr-TR" sz="2800" b="0" strike="noStrike" spc="-1">
              <a:latin typeface="Arial"/>
            </a:endParaRPr>
          </a:p>
          <a:p>
            <a:pPr>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Uzun saatler oturmak için dünyada “Oturmak Yeni Sigara mıdır? = Is sitting new smoking?” diye hala tartışılmaktadır.</a:t>
            </a:r>
            <a:endParaRPr lang="tr-TR" sz="2800" b="0" strike="noStrike" spc="-1">
              <a:latin typeface="Arial"/>
            </a:endParaRPr>
          </a:p>
          <a:p>
            <a:pPr>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Çünkü uzun süre oturmanın vücuda verdiği zararlar oldukça fazladır.</a:t>
            </a:r>
            <a:endParaRPr lang="tr-TR" sz="2800" b="0" strike="noStrike" spc="-1">
              <a:latin typeface="Arial"/>
            </a:endParaRPr>
          </a:p>
          <a:p>
            <a:pPr>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Pandemi süreci ile uzaktan eğitim kavramı öğretmenler ve öğrencilerin oturma süresini arttırmıştır.</a:t>
            </a:r>
            <a:endParaRPr lang="tr-TR" sz="2800" b="0" strike="noStrike" spc="-1">
              <a:latin typeface="Arial"/>
            </a:endParaRPr>
          </a:p>
          <a:p>
            <a:pPr>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Ekran önünde uzun süre oturmak, teneffüs arası dediğimiz aralarda da oturmaya dönüşmüş ve yerinden kalkmak gerekmedikçe kalkılmamaya başlanmıştır. </a:t>
            </a:r>
            <a:endParaRPr lang="tr-TR" sz="2800" b="0" strike="noStrike" spc="-1">
              <a:latin typeface="Arial"/>
            </a:endParaRPr>
          </a:p>
          <a:p>
            <a:pPr>
              <a:lnSpc>
                <a:spcPct val="100000"/>
              </a:lnSpc>
              <a:spcBef>
                <a:spcPts val="561"/>
              </a:spcBef>
              <a:tabLst>
                <a:tab pos="0" algn="l"/>
              </a:tabLst>
            </a:pP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0000"/>
          </a:bodyPr>
          <a:lstStyle/>
          <a:p>
            <a:pPr algn="ctr">
              <a:lnSpc>
                <a:spcPct val="100000"/>
              </a:lnSpc>
            </a:pPr>
            <a:r>
              <a:rPr lang="tr-TR" sz="4400" b="0" strike="noStrike" spc="-1">
                <a:solidFill>
                  <a:srgbClr val="0070C0"/>
                </a:solidFill>
                <a:latin typeface="Calibri"/>
                <a:ea typeface="DejaVu Sans"/>
              </a:rPr>
              <a:t>Teneffüs</a:t>
            </a:r>
            <a:r>
              <a:rPr lang="tr-TR" sz="4400" b="0" strike="noStrike" spc="-1">
                <a:solidFill>
                  <a:srgbClr val="000000"/>
                </a:solidFill>
                <a:latin typeface="Calibri"/>
                <a:ea typeface="DejaVu Sans"/>
              </a:rPr>
              <a:t> kelimesini açarsak, </a:t>
            </a:r>
            <a:r>
              <a:rPr lang="tr-TR" sz="4400" b="0" strike="noStrike" spc="-1">
                <a:solidFill>
                  <a:srgbClr val="0070C0"/>
                </a:solidFill>
                <a:latin typeface="Calibri"/>
                <a:ea typeface="DejaVu Sans"/>
              </a:rPr>
              <a:t>nefes almak= vücudun nefes </a:t>
            </a:r>
            <a:r>
              <a:rPr lang="tr-TR" sz="4400" b="0" strike="noStrike" spc="-1">
                <a:solidFill>
                  <a:srgbClr val="000000"/>
                </a:solidFill>
                <a:latin typeface="Calibri"/>
                <a:ea typeface="DejaVu Sans"/>
              </a:rPr>
              <a:t>almasıdır.</a:t>
            </a:r>
            <a:endParaRPr lang="tr-TR" sz="4400" b="0" strike="noStrike" spc="-1">
              <a:latin typeface="Arial"/>
            </a:endParaRPr>
          </a:p>
        </p:txBody>
      </p:sp>
      <p:sp>
        <p:nvSpPr>
          <p:cNvPr id="322" name="CustomShape 2"/>
          <p:cNvSpPr/>
          <p:nvPr/>
        </p:nvSpPr>
        <p:spPr>
          <a:xfrm>
            <a:off x="457200" y="1600200"/>
            <a:ext cx="82285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Nefes almak,akciğerlerin yerçekimine karşı daha dinamik çalışmasını sağlayarak, kalbe ve vücuda daha fazla kan pompalamasına yardımcı olur. Böylece beyin ve vücut dokularının daha çok oksijenlenmesini sağlanır.</a:t>
            </a: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Aksi taktirde, hareketsiz beden, kronik hastalıklara zemin hazırlar.</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457200" y="274680"/>
            <a:ext cx="8228520" cy="106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a:solidFill>
                  <a:srgbClr val="00B050"/>
                </a:solidFill>
                <a:latin typeface="Calibri"/>
                <a:ea typeface="DejaVu Sans"/>
              </a:rPr>
              <a:t>Hareketsizlik (immobilizasyon) sonucu:</a:t>
            </a:r>
            <a:endParaRPr lang="tr-TR" sz="3200" b="0" strike="noStrike" spc="-1">
              <a:latin typeface="Arial"/>
            </a:endParaRPr>
          </a:p>
        </p:txBody>
      </p:sp>
      <p:sp>
        <p:nvSpPr>
          <p:cNvPr id="324" name="CustomShape 2"/>
          <p:cNvSpPr/>
          <p:nvPr/>
        </p:nvSpPr>
        <p:spPr>
          <a:xfrm>
            <a:off x="467640" y="1340640"/>
            <a:ext cx="4037400" cy="259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Kas</a:t>
            </a:r>
            <a:r>
              <a:rPr lang="tr-TR" sz="2400" b="0" strike="noStrike" spc="-1">
                <a:solidFill>
                  <a:srgbClr val="000000"/>
                </a:solidFill>
                <a:latin typeface="Calibri"/>
                <a:ea typeface="DejaVu Sans"/>
              </a:rPr>
              <a:t> ve </a:t>
            </a:r>
            <a:r>
              <a:rPr lang="tr-TR" sz="2400" b="1" strike="noStrike" spc="-1">
                <a:solidFill>
                  <a:srgbClr val="000000"/>
                </a:solidFill>
                <a:latin typeface="Calibri"/>
                <a:ea typeface="DejaVu Sans"/>
              </a:rPr>
              <a:t>eklem</a:t>
            </a:r>
            <a:r>
              <a:rPr lang="tr-TR" sz="2400" b="0" strike="noStrike" spc="-1">
                <a:solidFill>
                  <a:srgbClr val="000000"/>
                </a:solidFill>
                <a:latin typeface="Calibri"/>
                <a:ea typeface="DejaVu Sans"/>
              </a:rPr>
              <a:t> rahatsızlıkları</a:t>
            </a: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Boyun</a:t>
            </a:r>
            <a:r>
              <a:rPr lang="tr-TR" sz="2400" b="0" strike="noStrike" spc="-1">
                <a:solidFill>
                  <a:srgbClr val="000000"/>
                </a:solidFill>
                <a:latin typeface="Calibri"/>
                <a:ea typeface="DejaVu Sans"/>
              </a:rPr>
              <a:t> ve üst </a:t>
            </a:r>
            <a:r>
              <a:rPr lang="tr-TR" sz="2400" b="1" strike="noStrike" spc="-1">
                <a:solidFill>
                  <a:srgbClr val="000000"/>
                </a:solidFill>
                <a:latin typeface="Calibri"/>
                <a:ea typeface="DejaVu Sans"/>
              </a:rPr>
              <a:t>sırt</a:t>
            </a:r>
            <a:r>
              <a:rPr lang="tr-TR" sz="2400" b="0" strike="noStrike" spc="-1">
                <a:solidFill>
                  <a:srgbClr val="000000"/>
                </a:solidFill>
                <a:latin typeface="Calibri"/>
                <a:ea typeface="DejaVu Sans"/>
              </a:rPr>
              <a:t> ağrıları</a:t>
            </a: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0" strike="noStrike" spc="-1">
                <a:solidFill>
                  <a:srgbClr val="000000"/>
                </a:solidFill>
                <a:latin typeface="Calibri"/>
                <a:ea typeface="DejaVu Sans"/>
              </a:rPr>
              <a:t>Postür(</a:t>
            </a:r>
            <a:r>
              <a:rPr lang="tr-TR" sz="2400" b="1" strike="noStrike" spc="-1">
                <a:solidFill>
                  <a:srgbClr val="000000"/>
                </a:solidFill>
                <a:latin typeface="Calibri"/>
                <a:ea typeface="DejaVu Sans"/>
              </a:rPr>
              <a:t>duruş</a:t>
            </a:r>
            <a:r>
              <a:rPr lang="tr-TR" sz="2400" b="0" strike="noStrike" spc="-1">
                <a:solidFill>
                  <a:srgbClr val="000000"/>
                </a:solidFill>
                <a:latin typeface="Calibri"/>
                <a:ea typeface="DejaVu Sans"/>
              </a:rPr>
              <a:t>) bozukluğu</a:t>
            </a: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El ve el bileği </a:t>
            </a:r>
            <a:r>
              <a:rPr lang="tr-TR" sz="2400" b="0" strike="noStrike" spc="-1">
                <a:solidFill>
                  <a:srgbClr val="000000"/>
                </a:solidFill>
                <a:latin typeface="Calibri"/>
                <a:ea typeface="DejaVu Sans"/>
              </a:rPr>
              <a:t>hasarları</a:t>
            </a:r>
            <a:endParaRPr lang="tr-TR" sz="2400" b="0" strike="noStrike" spc="-1">
              <a:latin typeface="Arial"/>
            </a:endParaRPr>
          </a:p>
          <a:p>
            <a:pPr>
              <a:lnSpc>
                <a:spcPct val="100000"/>
              </a:lnSpc>
              <a:spcBef>
                <a:spcPts val="400"/>
              </a:spcBef>
            </a:pPr>
            <a:endParaRPr lang="tr-TR" sz="2400" b="0" strike="noStrike" spc="-1">
              <a:latin typeface="Arial"/>
            </a:endParaRPr>
          </a:p>
          <a:p>
            <a:pPr>
              <a:lnSpc>
                <a:spcPct val="100000"/>
              </a:lnSpc>
              <a:spcBef>
                <a:spcPts val="400"/>
              </a:spcBef>
            </a:pPr>
            <a:endParaRPr lang="tr-TR" sz="2400" b="0" strike="noStrike" spc="-1">
              <a:latin typeface="Arial"/>
            </a:endParaRPr>
          </a:p>
        </p:txBody>
      </p:sp>
      <p:sp>
        <p:nvSpPr>
          <p:cNvPr id="325" name="CustomShape 3"/>
          <p:cNvSpPr/>
          <p:nvPr/>
        </p:nvSpPr>
        <p:spPr>
          <a:xfrm>
            <a:off x="4212000" y="1340640"/>
            <a:ext cx="4037400" cy="2519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Eklem bağlarında </a:t>
            </a:r>
            <a:r>
              <a:rPr lang="tr-TR" sz="2400" b="0" strike="noStrike" spc="-1">
                <a:solidFill>
                  <a:srgbClr val="000000"/>
                </a:solidFill>
                <a:latin typeface="Calibri"/>
                <a:ea typeface="DejaVu Sans"/>
              </a:rPr>
              <a:t>gevşeme</a:t>
            </a: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İç organlara </a:t>
            </a:r>
            <a:r>
              <a:rPr lang="tr-TR" sz="2400" b="0" strike="noStrike" spc="-1">
                <a:solidFill>
                  <a:srgbClr val="000000"/>
                </a:solidFill>
                <a:latin typeface="Calibri"/>
                <a:ea typeface="DejaVu Sans"/>
              </a:rPr>
              <a:t>ve </a:t>
            </a:r>
            <a:r>
              <a:rPr lang="tr-TR" sz="2400" b="1" strike="noStrike" spc="-1">
                <a:solidFill>
                  <a:srgbClr val="000000"/>
                </a:solidFill>
                <a:latin typeface="Calibri"/>
                <a:ea typeface="DejaVu Sans"/>
              </a:rPr>
              <a:t>Beyin</a:t>
            </a:r>
            <a:r>
              <a:rPr lang="tr-TR" sz="2400" b="0" strike="noStrike" spc="-1">
                <a:solidFill>
                  <a:srgbClr val="000000"/>
                </a:solidFill>
                <a:latin typeface="Calibri"/>
                <a:ea typeface="DejaVu Sans"/>
              </a:rPr>
              <a:t>e taşınan kan ve oksijen miktarında azalma meydana gelmektedir.</a:t>
            </a:r>
            <a:endParaRPr lang="tr-TR" sz="2400" b="0" strike="noStrike" spc="-1">
              <a:latin typeface="Arial"/>
            </a:endParaRPr>
          </a:p>
        </p:txBody>
      </p:sp>
      <p:pic>
        <p:nvPicPr>
          <p:cNvPr id="326" name="Picture 2" descr="Bilgisayar Kullanırken Doğru Oturma Şekilleri"/>
          <p:cNvPicPr/>
          <p:nvPr/>
        </p:nvPicPr>
        <p:blipFill>
          <a:blip r:embed="rId2"/>
          <a:stretch/>
        </p:blipFill>
        <p:spPr>
          <a:xfrm>
            <a:off x="1835640" y="3645000"/>
            <a:ext cx="5166360" cy="2837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0" strike="noStrike" spc="-1">
                <a:solidFill>
                  <a:srgbClr val="000000"/>
                </a:solidFill>
                <a:latin typeface="Calibri"/>
                <a:ea typeface="DejaVu Sans"/>
              </a:rPr>
              <a:t>Uzun süre oturup birden egzersiz yapmak Değil: </a:t>
            </a:r>
            <a:r>
              <a:rPr lang="tr-TR" sz="3200" b="1" strike="noStrike" spc="-1">
                <a:solidFill>
                  <a:srgbClr val="000000"/>
                </a:solidFill>
                <a:latin typeface="Calibri"/>
                <a:ea typeface="DejaVu Sans"/>
              </a:rPr>
              <a:t>55d/5dk</a:t>
            </a:r>
            <a:r>
              <a:rPr lang="tr-TR" sz="3200" b="0" strike="noStrike" spc="-1">
                <a:solidFill>
                  <a:srgbClr val="000000"/>
                </a:solidFill>
                <a:latin typeface="Calibri"/>
                <a:ea typeface="DejaVu Sans"/>
              </a:rPr>
              <a:t> </a:t>
            </a:r>
            <a:r>
              <a:rPr lang="tr-TR" sz="3200" b="1" strike="noStrike" spc="-1">
                <a:solidFill>
                  <a:srgbClr val="000000"/>
                </a:solidFill>
                <a:latin typeface="Calibri"/>
                <a:ea typeface="DejaVu Sans"/>
              </a:rPr>
              <a:t>Egzersiz</a:t>
            </a:r>
            <a:r>
              <a:rPr lang="tr-TR" sz="3200" b="0" strike="noStrike" spc="-1">
                <a:solidFill>
                  <a:srgbClr val="000000"/>
                </a:solidFill>
                <a:latin typeface="Calibri"/>
                <a:ea typeface="DejaVu Sans"/>
              </a:rPr>
              <a:t> </a:t>
            </a:r>
            <a:r>
              <a:rPr lang="tr-TR" sz="3200" b="1" strike="noStrike" spc="-1">
                <a:solidFill>
                  <a:srgbClr val="000000"/>
                </a:solidFill>
                <a:latin typeface="Calibri"/>
                <a:ea typeface="DejaVu Sans"/>
              </a:rPr>
              <a:t>Gerekli</a:t>
            </a:r>
            <a:endParaRPr lang="tr-TR" sz="3200" b="0" strike="noStrike" spc="-1">
              <a:latin typeface="Arial"/>
            </a:endParaRPr>
          </a:p>
        </p:txBody>
      </p:sp>
      <p:sp>
        <p:nvSpPr>
          <p:cNvPr id="328" name="CustomShape 2"/>
          <p:cNvSpPr/>
          <p:nvPr/>
        </p:nvSpPr>
        <p:spPr>
          <a:xfrm>
            <a:off x="457200" y="1600200"/>
            <a:ext cx="82285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Tüm dünyada ve ülkemizde, uzun süre oturmanın bağışıklık sistemini negatif yönde etkilediği ve kronik hastalıkları arttırdığı biliniyor, üzerine çalışmalar yapılıyor. Sağlıklı yaşamın devamı için hareketin gerekliliği her yerde anlatılıyor.</a:t>
            </a: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Sağlıklı organlar ve bağışıklık sisteminin güçlü olması için, gün içine yayılmış doğru hareketler gereklidir. </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0" strike="noStrike" spc="-1">
                <a:solidFill>
                  <a:srgbClr val="000000"/>
                </a:solidFill>
                <a:latin typeface="Calibri"/>
                <a:ea typeface="DejaVu Sans"/>
              </a:rPr>
              <a:t>Genel olarak tüm dünyada alışkanlık haline gelmeye başlanan öneriler</a:t>
            </a:r>
            <a:endParaRPr lang="tr-TR" sz="3200" b="0" strike="noStrike" spc="-1">
              <a:latin typeface="Arial"/>
            </a:endParaRPr>
          </a:p>
        </p:txBody>
      </p:sp>
      <p:sp>
        <p:nvSpPr>
          <p:cNvPr id="330" name="CustomShape 2"/>
          <p:cNvSpPr/>
          <p:nvPr/>
        </p:nvSpPr>
        <p:spPr>
          <a:xfrm>
            <a:off x="457200" y="1600200"/>
            <a:ext cx="82285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19000"/>
          </a:bodyPr>
          <a:lstStyle/>
          <a:p>
            <a:pPr>
              <a:lnSpc>
                <a:spcPct val="100000"/>
              </a:lnSpc>
              <a:spcBef>
                <a:spcPts val="641"/>
              </a:spcBef>
            </a:pPr>
            <a:endParaRPr lang="tr-TR" sz="18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1-) Aktif spor yapıyorsanız bile, gün içinde oturduğunuz her 60 dakika için, antrenman programınıza en az 5 dakika daha ekleyin.</a:t>
            </a: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2-) Normal bir yaşam süren her yaştan, her birey için 55 dakika oturmuşsanız, hemen yerinizden kalkın. 5 dakika yürüyün, yerinizde zıplayın, ip atlayın, dans edin veya kısa bir egzersiz zincirini yapın. </a:t>
            </a: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3-) Ayakta masa başı iş yapmaya çalışın. Sadece ayakta durmak bile vücudun tekrar çalışmasını tetikleyecektir. Ayakta dururken bacak kaslarımız ve damarlarımız ekstra çalışacağı için tüm vücuda faydası olacaktır.</a:t>
            </a: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4-) Nefes egzersizlerini de her 55 dakika oturma sonrasında, 5 dakika nefes egzersizinizi yapın. Solunum ile tüm damar duvarlarınızın çalıştığını bilin ve pıhtı atması/inme/varis gibi hastalıklarda nefes egzersizlerinin hayat kurtarıcı olduğunu bilin.</a:t>
            </a:r>
            <a:endParaRPr lang="tr-TR" sz="3200" b="0" strike="noStrike" spc="-1">
              <a:latin typeface="Arial"/>
            </a:endParaRPr>
          </a:p>
          <a:p>
            <a:pPr>
              <a:lnSpc>
                <a:spcPct val="100000"/>
              </a:lnSpc>
              <a:spcBef>
                <a:spcPts val="641"/>
              </a:spcBef>
            </a:pPr>
            <a:endParaRPr lang="tr-TR" sz="3200" b="0" strike="noStrike" spc="-1">
              <a:latin typeface="Arial"/>
            </a:endParaRPr>
          </a:p>
          <a:p>
            <a:pPr marL="343080" indent="-342000">
              <a:lnSpc>
                <a:spcPct val="100000"/>
              </a:lnSpc>
              <a:spcBef>
                <a:spcPts val="641"/>
              </a:spcBef>
              <a:buClr>
                <a:srgbClr val="000000"/>
              </a:buClr>
              <a:buFont typeface="Arial"/>
              <a:buChar char="•"/>
            </a:pPr>
            <a:r>
              <a:rPr lang="tr-TR" sz="3200" b="0" strike="noStrike" spc="-1">
                <a:solidFill>
                  <a:srgbClr val="000000"/>
                </a:solidFill>
                <a:latin typeface="Calibri"/>
                <a:ea typeface="DejaVu Sans"/>
              </a:rPr>
              <a:t>5-) Eğer en fazla 2 saat kadar oturmanız gerekiyorsa, olduğunuz yerde birkaç kez oturup kalkın, nefes egzersizleriyle birlikte kol hareketlerinizi de yapın. Süre dolduktan sonra mutlaka kalkıp dolaşın ve yukarıdaki önerileri de yapın.</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7200" y="27468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tr-TR" sz="4400" b="0" strike="noStrike" spc="-1">
                <a:solidFill>
                  <a:srgbClr val="000000"/>
                </a:solidFill>
                <a:latin typeface="Calibri"/>
                <a:ea typeface="DejaVu Sans"/>
              </a:rPr>
              <a:t>Vücudumuzun Çatısı Omurgamız</a:t>
            </a:r>
            <a:endParaRPr lang="tr-TR" sz="4400" b="0" strike="noStrike" spc="-1">
              <a:latin typeface="Arial"/>
            </a:endParaRPr>
          </a:p>
        </p:txBody>
      </p:sp>
      <p:sp>
        <p:nvSpPr>
          <p:cNvPr id="236" name="CustomShape 2"/>
          <p:cNvSpPr/>
          <p:nvPr/>
        </p:nvSpPr>
        <p:spPr>
          <a:xfrm>
            <a:off x="457200" y="1600200"/>
            <a:ext cx="4905720" cy="45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561"/>
              </a:spcBef>
              <a:buClr>
                <a:srgbClr val="000000"/>
              </a:buClr>
              <a:buFont typeface="Arial"/>
              <a:buChar char="•"/>
            </a:pPr>
            <a:r>
              <a:rPr lang="tr-TR" sz="2800" b="0" strike="noStrike" spc="-1">
                <a:solidFill>
                  <a:srgbClr val="000000"/>
                </a:solidFill>
                <a:latin typeface="Calibri"/>
                <a:ea typeface="DejaVu Sans"/>
              </a:rPr>
              <a:t>Vücudumuz boyun,sırt,bel, kalça bölgesi ve kuyruk sokumu olmak üzere toplam 33 omurgadan oluşmaktadır.</a:t>
            </a:r>
            <a:endParaRPr lang="tr-TR" sz="2800" b="0" strike="noStrike" spc="-1">
              <a:latin typeface="Arial"/>
            </a:endParaRPr>
          </a:p>
          <a:p>
            <a:pPr marL="343080" indent="-342000">
              <a:lnSpc>
                <a:spcPct val="100000"/>
              </a:lnSpc>
              <a:spcBef>
                <a:spcPts val="561"/>
              </a:spcBef>
              <a:buClr>
                <a:srgbClr val="000000"/>
              </a:buClr>
              <a:buFont typeface="Arial"/>
              <a:buChar char="•"/>
            </a:pPr>
            <a:r>
              <a:rPr lang="tr-TR" sz="2800" b="0" strike="noStrike" spc="-1">
                <a:solidFill>
                  <a:srgbClr val="000000"/>
                </a:solidFill>
                <a:latin typeface="Calibri"/>
                <a:ea typeface="DejaVu Sans"/>
              </a:rPr>
              <a:t>Her omur bölgesi kendine ait bir kavise sahiptir ve arkadan bakıldığında düz bir hat üzerindedir.</a:t>
            </a:r>
            <a:endParaRPr lang="tr-TR" sz="2800" b="0" strike="noStrike" spc="-1">
              <a:latin typeface="Arial"/>
            </a:endParaRPr>
          </a:p>
        </p:txBody>
      </p:sp>
      <p:pic>
        <p:nvPicPr>
          <p:cNvPr id="237" name="Resim 4"/>
          <p:cNvPicPr/>
          <p:nvPr/>
        </p:nvPicPr>
        <p:blipFill>
          <a:blip r:embed="rId2"/>
          <a:stretch/>
        </p:blipFill>
        <p:spPr>
          <a:xfrm>
            <a:off x="5148000" y="1772640"/>
            <a:ext cx="3794400" cy="35992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457200" y="272880"/>
            <a:ext cx="7930080" cy="116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tr-TR" sz="2800" b="1" strike="noStrike" spc="-1">
                <a:solidFill>
                  <a:srgbClr val="000000"/>
                </a:solidFill>
                <a:latin typeface="Calibri"/>
                <a:ea typeface="DejaVu Sans"/>
              </a:rPr>
              <a:t>İş ortamında  Egzersiz Önerileri :</a:t>
            </a:r>
            <a:r>
              <a:t/>
            </a:r>
            <a:br/>
            <a:endParaRPr lang="tr-TR" sz="2800" b="0" strike="noStrike" spc="-1">
              <a:latin typeface="Arial"/>
            </a:endParaRPr>
          </a:p>
        </p:txBody>
      </p:sp>
      <p:sp>
        <p:nvSpPr>
          <p:cNvPr id="332" name="CustomShape 2"/>
          <p:cNvSpPr/>
          <p:nvPr/>
        </p:nvSpPr>
        <p:spPr>
          <a:xfrm>
            <a:off x="457200" y="1434960"/>
            <a:ext cx="5121720" cy="429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281"/>
              </a:spcBef>
              <a:tabLst>
                <a:tab pos="0" algn="l"/>
              </a:tabLst>
            </a:pPr>
            <a:endParaRPr lang="tr-TR" sz="18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1-) 55 dakikada 5 dakika ip atlamak,</a:t>
            </a:r>
            <a:endParaRPr lang="tr-TR" sz="1400" b="0" strike="noStrike" spc="-1">
              <a:latin typeface="Arial"/>
            </a:endParaRPr>
          </a:p>
          <a:p>
            <a:pPr>
              <a:lnSpc>
                <a:spcPct val="100000"/>
              </a:lnSpc>
              <a:spcBef>
                <a:spcPts val="281"/>
              </a:spcBef>
              <a:tabLst>
                <a:tab pos="0" algn="l"/>
              </a:tabLst>
            </a:pP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2-) veya Merdiven inip çıkmak,</a:t>
            </a:r>
            <a:endParaRPr lang="tr-TR" sz="1400" b="0" strike="noStrike" spc="-1">
              <a:latin typeface="Arial"/>
            </a:endParaRPr>
          </a:p>
          <a:p>
            <a:pPr>
              <a:lnSpc>
                <a:spcPct val="100000"/>
              </a:lnSpc>
              <a:spcBef>
                <a:spcPts val="281"/>
              </a:spcBef>
              <a:tabLst>
                <a:tab pos="0" algn="l"/>
              </a:tabLst>
            </a:pP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3-) veya Squat (çömelme) egzersizleri</a:t>
            </a:r>
            <a:endParaRPr lang="tr-TR" sz="1400" b="0" strike="noStrike" spc="-1">
              <a:latin typeface="Arial"/>
            </a:endParaRPr>
          </a:p>
          <a:p>
            <a:pPr>
              <a:lnSpc>
                <a:spcPct val="100000"/>
              </a:lnSpc>
              <a:spcBef>
                <a:spcPts val="281"/>
              </a:spcBef>
              <a:tabLst>
                <a:tab pos="0" algn="l"/>
              </a:tabLst>
            </a:pP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4-) En önemlisi de parmak ucu kalk-in egzersizini, </a:t>
            </a:r>
            <a:r>
              <a:rPr lang="tr-TR" sz="1400" b="1" strike="noStrike" spc="-1">
                <a:solidFill>
                  <a:srgbClr val="000000"/>
                </a:solidFill>
                <a:latin typeface="Calibri"/>
                <a:ea typeface="DejaVu Sans"/>
              </a:rPr>
              <a:t>önce her iki ayak üzerinde, sonra tek ayak üzerinde 2 set 20’şer tekrar yapın.</a:t>
            </a:r>
            <a:endParaRPr lang="tr-TR" sz="1400" b="0" strike="noStrike" spc="-1">
              <a:latin typeface="Arial"/>
            </a:endParaRPr>
          </a:p>
          <a:p>
            <a:pPr>
              <a:lnSpc>
                <a:spcPct val="100000"/>
              </a:lnSpc>
              <a:spcBef>
                <a:spcPts val="281"/>
              </a:spcBef>
              <a:tabLst>
                <a:tab pos="0" algn="l"/>
              </a:tabLst>
            </a:pP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5-) Molanızda ayakta kol ve üst beden germe (stretching) egzersizleri yapın.</a:t>
            </a:r>
            <a:endParaRPr lang="tr-TR" sz="1400" b="0" strike="noStrike" spc="-1">
              <a:latin typeface="Arial"/>
            </a:endParaRPr>
          </a:p>
          <a:p>
            <a:pPr>
              <a:lnSpc>
                <a:spcPct val="100000"/>
              </a:lnSpc>
              <a:spcBef>
                <a:spcPts val="281"/>
              </a:spcBef>
              <a:tabLst>
                <a:tab pos="0" algn="l"/>
              </a:tabLst>
            </a:pP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6-) Otururken 30 dakikada 5 dakika </a:t>
            </a:r>
            <a:r>
              <a:rPr lang="tr-TR" sz="1400" b="1" strike="noStrike" spc="-1">
                <a:solidFill>
                  <a:srgbClr val="000000"/>
                </a:solidFill>
                <a:latin typeface="Calibri"/>
                <a:ea typeface="DejaVu Sans"/>
              </a:rPr>
              <a:t>nefes egzersizlerinizi </a:t>
            </a:r>
            <a:r>
              <a:rPr lang="tr-TR" sz="1400" b="0" strike="noStrike" spc="-1">
                <a:solidFill>
                  <a:srgbClr val="000000"/>
                </a:solidFill>
                <a:latin typeface="Calibri"/>
                <a:ea typeface="DejaVu Sans"/>
              </a:rPr>
              <a:t>yapın.</a:t>
            </a:r>
            <a:endParaRPr lang="tr-TR" sz="1400" b="0" strike="noStrike" spc="-1">
              <a:latin typeface="Arial"/>
            </a:endParaRPr>
          </a:p>
          <a:p>
            <a:pPr>
              <a:lnSpc>
                <a:spcPct val="100000"/>
              </a:lnSpc>
              <a:spcBef>
                <a:spcPts val="281"/>
              </a:spcBef>
              <a:tabLst>
                <a:tab pos="0" algn="l"/>
              </a:tabLst>
            </a:pPr>
            <a:r>
              <a:rPr lang="tr-TR" sz="1400" b="0" strike="noStrike" spc="-1">
                <a:solidFill>
                  <a:srgbClr val="000000"/>
                </a:solidFill>
                <a:latin typeface="Calibri"/>
                <a:ea typeface="DejaVu Sans"/>
              </a:rPr>
              <a:t>Tüm bu egzersizleri farklı saatlerin aralarına serpiştirebilirsiniz.</a:t>
            </a:r>
            <a:endParaRPr lang="tr-TR" sz="1400" b="0" strike="noStrike" spc="-1">
              <a:latin typeface="Arial"/>
            </a:endParaRPr>
          </a:p>
        </p:txBody>
      </p:sp>
      <p:pic>
        <p:nvPicPr>
          <p:cNvPr id="333" name="Resim 5"/>
          <p:cNvPicPr/>
          <p:nvPr/>
        </p:nvPicPr>
        <p:blipFill>
          <a:blip r:embed="rId2"/>
          <a:stretch/>
        </p:blipFill>
        <p:spPr>
          <a:xfrm>
            <a:off x="5804280" y="1700640"/>
            <a:ext cx="2618280" cy="2750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428760" y="357120"/>
            <a:ext cx="8228520" cy="92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tr-TR" sz="3200" b="1" strike="noStrike" spc="-1">
                <a:solidFill>
                  <a:srgbClr val="000000"/>
                </a:solidFill>
                <a:latin typeface="Calibri"/>
                <a:ea typeface="DejaVu Sans"/>
              </a:rPr>
              <a:t>Egzersiz yaparken dikkat edilecek durumlar</a:t>
            </a:r>
            <a:endParaRPr lang="tr-TR" sz="3200" b="0" strike="noStrike" spc="-1">
              <a:latin typeface="Arial"/>
            </a:endParaRPr>
          </a:p>
        </p:txBody>
      </p:sp>
      <p:sp>
        <p:nvSpPr>
          <p:cNvPr id="335" name="CustomShape 2"/>
          <p:cNvSpPr/>
          <p:nvPr/>
        </p:nvSpPr>
        <p:spPr>
          <a:xfrm>
            <a:off x="457200" y="1500120"/>
            <a:ext cx="8228520" cy="482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7000"/>
          </a:bodyPr>
          <a:lstStyle/>
          <a:p>
            <a:pPr marL="343080" indent="-342000">
              <a:lnSpc>
                <a:spcPct val="100000"/>
              </a:lnSpc>
              <a:spcBef>
                <a:spcPts val="561"/>
              </a:spcBef>
              <a:tabLst>
                <a:tab pos="0" algn="l"/>
              </a:tabLst>
            </a:pPr>
            <a:endParaRPr lang="tr-TR" sz="1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Egzersizleri yaparken nefesinizi tutmayın.</a:t>
            </a:r>
            <a:endParaRPr lang="tr-TR" sz="2800" b="0" strike="noStrike" spc="-1">
              <a:latin typeface="Arial"/>
            </a:endParaRPr>
          </a:p>
          <a:p>
            <a:pPr marL="343080" indent="-342000">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Hareketleri her  iki yön için tekrarlayın.</a:t>
            </a:r>
            <a:endParaRPr lang="tr-TR" sz="2800" b="0" strike="noStrike" spc="-1">
              <a:latin typeface="Arial"/>
            </a:endParaRPr>
          </a:p>
          <a:p>
            <a:pPr marL="343080" indent="-342000">
              <a:lnSpc>
                <a:spcPct val="100000"/>
              </a:lnSpc>
              <a:spcBef>
                <a:spcPts val="561"/>
              </a:spcBef>
              <a:tabLst>
                <a:tab pos="0" algn="l"/>
              </a:tabLst>
            </a:pP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Gerilme hissi olağandır. Ancak ağrı, zorlanma, uyuşma ve karıncalanma hissedilen durumlarda egzersizlere ara veriniz ve durumunuzun tespiti için mutlaka doktora başvurunuz.</a:t>
            </a:r>
            <a:endParaRPr lang="tr-TR" sz="2800" b="0" strike="noStrike" spc="-1">
              <a:latin typeface="Arial"/>
            </a:endParaRPr>
          </a:p>
          <a:p>
            <a:pPr marL="343080" indent="-342000">
              <a:lnSpc>
                <a:spcPct val="100000"/>
              </a:lnSpc>
              <a:spcBef>
                <a:spcPts val="561"/>
              </a:spcBef>
              <a:tabLst>
                <a:tab pos="0" algn="l"/>
              </a:tabLst>
            </a:pPr>
            <a:r>
              <a:rPr lang="tr-TR" sz="2800" b="0" strike="noStrike" spc="-1">
                <a:solidFill>
                  <a:srgbClr val="000000"/>
                </a:solidFill>
                <a:latin typeface="Calibri"/>
                <a:ea typeface="DejaVu Sans"/>
              </a:rPr>
              <a:t>  </a:t>
            </a:r>
            <a:endParaRPr lang="tr-TR" sz="2800" b="0" strike="noStrike" spc="-1">
              <a:latin typeface="Arial"/>
            </a:endParaRPr>
          </a:p>
          <a:p>
            <a:pPr marL="343080" indent="-342000">
              <a:lnSpc>
                <a:spcPct val="100000"/>
              </a:lnSpc>
              <a:spcBef>
                <a:spcPts val="561"/>
              </a:spcBef>
              <a:buClr>
                <a:srgbClr val="000000"/>
              </a:buClr>
              <a:buFont typeface="Arial"/>
              <a:buChar char="•"/>
              <a:tabLst>
                <a:tab pos="0" algn="l"/>
              </a:tabLst>
            </a:pPr>
            <a:r>
              <a:rPr lang="tr-TR" sz="2800" b="0" strike="noStrike" spc="-1">
                <a:solidFill>
                  <a:srgbClr val="000000"/>
                </a:solidFill>
                <a:latin typeface="Calibri"/>
                <a:ea typeface="DejaVu Sans"/>
              </a:rPr>
              <a:t>Haftada en az 3 defa 45 dakikalık yürüyüşler omurga sağlığınız için çok faydalıdır.</a:t>
            </a:r>
            <a:endParaRPr lang="tr-TR" sz="2800" b="0" strike="noStrike" spc="-1">
              <a:latin typeface="Arial"/>
            </a:endParaRPr>
          </a:p>
          <a:p>
            <a:pPr>
              <a:lnSpc>
                <a:spcPct val="100000"/>
              </a:lnSpc>
              <a:spcBef>
                <a:spcPts val="641"/>
              </a:spcBef>
              <a:tabLst>
                <a:tab pos="0" algn="l"/>
              </a:tabLst>
            </a:pPr>
            <a:endParaRPr lang="tr-T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0" y="5805360"/>
            <a:ext cx="9142920" cy="1051560"/>
          </a:xfrm>
          <a:prstGeom prst="rect">
            <a:avLst/>
          </a:prstGeom>
          <a:gradFill rotWithShape="0">
            <a:gsLst>
              <a:gs pos="0">
                <a:srgbClr val="779637"/>
              </a:gs>
              <a:gs pos="100000">
                <a:srgbClr val="9BC348"/>
              </a:gs>
            </a:gsLst>
            <a:lin ang="16200000"/>
          </a:gradFill>
          <a:ln w="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spcBef>
                <a:spcPts val="720"/>
              </a:spcBef>
              <a:tabLst>
                <a:tab pos="0" algn="l"/>
              </a:tabLst>
            </a:pPr>
            <a:r>
              <a:rPr lang="tr-TR" sz="2400" b="1" strike="noStrike" spc="-1">
                <a:solidFill>
                  <a:srgbClr val="FFFFFF"/>
                </a:solidFill>
                <a:latin typeface="Calibri"/>
                <a:ea typeface="DejaVu Sans"/>
              </a:rPr>
              <a:t>                  </a:t>
            </a:r>
            <a:r>
              <a:rPr lang="tr-TR" sz="3600" b="1" strike="noStrike" spc="-1">
                <a:solidFill>
                  <a:srgbClr val="FFFFFF"/>
                </a:solidFill>
                <a:latin typeface="Calibri"/>
                <a:ea typeface="DejaVu Sans"/>
              </a:rPr>
              <a:t>Teşekkürler…</a:t>
            </a:r>
            <a:endParaRPr lang="tr-TR" sz="3600" b="0" strike="noStrike" spc="-1">
              <a:latin typeface="Arial"/>
            </a:endParaRPr>
          </a:p>
        </p:txBody>
      </p:sp>
      <p:pic>
        <p:nvPicPr>
          <p:cNvPr id="337" name="Picture 2" descr="Sağlıklı Omurga - Ana Sayfa | Facebook"/>
          <p:cNvPicPr/>
          <p:nvPr/>
        </p:nvPicPr>
        <p:blipFill>
          <a:blip r:embed="rId2"/>
          <a:stretch/>
        </p:blipFill>
        <p:spPr>
          <a:xfrm>
            <a:off x="-1800" y="0"/>
            <a:ext cx="9144720" cy="5804280"/>
          </a:xfrm>
          <a:prstGeom prst="rect">
            <a:avLst/>
          </a:prstGeom>
          <a:ln w="0">
            <a:noFill/>
          </a:ln>
        </p:spPr>
      </p:pic>
      <p:sp>
        <p:nvSpPr>
          <p:cNvPr id="338" name="CustomShape 2"/>
          <p:cNvSpPr/>
          <p:nvPr/>
        </p:nvSpPr>
        <p:spPr>
          <a:xfrm>
            <a:off x="281160" y="260640"/>
            <a:ext cx="7692120" cy="577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3200" b="1" strike="noStrike" spc="-1">
                <a:solidFill>
                  <a:srgbClr val="92D050"/>
                </a:solidFill>
                <a:latin typeface="Calibri"/>
                <a:ea typeface="DejaVu Sans"/>
              </a:rPr>
              <a:t>Sağlıklı omurga insan sağlığının teminatıdır…</a:t>
            </a:r>
            <a:endParaRPr lang="tr-TR" sz="3200" b="0" strike="noStrike" spc="-1">
              <a:latin typeface="Arial"/>
            </a:endParaRPr>
          </a:p>
        </p:txBody>
      </p:sp>
      <p:sp>
        <p:nvSpPr>
          <p:cNvPr id="339" name="CustomShape 3"/>
          <p:cNvSpPr/>
          <p:nvPr/>
        </p:nvSpPr>
        <p:spPr>
          <a:xfrm>
            <a:off x="349200" y="4365000"/>
            <a:ext cx="6413400" cy="577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3200" b="1" strike="noStrike" spc="-1">
                <a:solidFill>
                  <a:srgbClr val="D7E4BD"/>
                </a:solidFill>
                <a:latin typeface="Calibri"/>
                <a:ea typeface="DejaVu Sans"/>
              </a:rPr>
              <a:t>Sağlığınızı kaybetmeden önlem alın…</a:t>
            </a:r>
            <a:endParaRPr lang="tr-T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0" y="260640"/>
            <a:ext cx="5249160" cy="88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t/>
            </a:r>
            <a:br/>
            <a:r>
              <a:rPr lang="tr-TR" sz="2800" b="1" strike="noStrike" spc="-1">
                <a:solidFill>
                  <a:srgbClr val="000000"/>
                </a:solidFill>
                <a:latin typeface="Calibri"/>
                <a:ea typeface="DejaVu Sans"/>
              </a:rPr>
              <a:t>Duruş bozukluğu ve omurga ağrıları</a:t>
            </a:r>
            <a:r>
              <a:t/>
            </a:r>
            <a:br/>
            <a:r>
              <a:t/>
            </a:r>
            <a:br/>
            <a:endParaRPr lang="tr-TR" sz="2800" b="0" strike="noStrike" spc="-1">
              <a:latin typeface="Arial"/>
            </a:endParaRPr>
          </a:p>
        </p:txBody>
      </p:sp>
      <p:sp>
        <p:nvSpPr>
          <p:cNvPr id="239" name="CustomShape 2"/>
          <p:cNvSpPr/>
          <p:nvPr/>
        </p:nvSpPr>
        <p:spPr>
          <a:xfrm>
            <a:off x="214560" y="763920"/>
            <a:ext cx="4820040" cy="6033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4760" algn="just">
              <a:lnSpc>
                <a:spcPct val="150000"/>
              </a:lnSpc>
              <a:buClr>
                <a:srgbClr val="000000"/>
              </a:buClr>
              <a:buFont typeface="Arial"/>
              <a:buChar char="•"/>
            </a:pPr>
            <a:r>
              <a:rPr lang="tr-TR" sz="2000" b="0" strike="noStrike" spc="-1">
                <a:solidFill>
                  <a:srgbClr val="000000"/>
                </a:solidFill>
                <a:latin typeface="Calibri"/>
                <a:ea typeface="DejaVu Sans"/>
              </a:rPr>
              <a:t>Omurgamız vücudumuzun çatısı gibidir ve omurga dizilimindeki bozulma birçok vücut bölgesinde bozulmaya ve ağrıya yol açabilmektedir.</a:t>
            </a:r>
            <a:endParaRPr lang="tr-TR" sz="2000" b="0" strike="noStrike" spc="-1">
              <a:latin typeface="Arial"/>
            </a:endParaRPr>
          </a:p>
          <a:p>
            <a:pPr marL="285840" indent="-284760" algn="just">
              <a:lnSpc>
                <a:spcPct val="150000"/>
              </a:lnSpc>
              <a:buClr>
                <a:srgbClr val="000000"/>
              </a:buClr>
              <a:buFont typeface="Arial"/>
              <a:buChar char="•"/>
            </a:pPr>
            <a:r>
              <a:rPr lang="tr-TR" sz="2000" b="0" strike="noStrike" spc="-1">
                <a:solidFill>
                  <a:srgbClr val="000000"/>
                </a:solidFill>
                <a:latin typeface="Calibri"/>
                <a:ea typeface="DejaVu Sans"/>
              </a:rPr>
              <a:t>Vücudumuz fasya denilen tüm kemik,kas,eklem,bağlar ve iç organlar gibi yapıları çevreleyen ve birbiriyle sürekli ilişki halinde olan bir yapı ile çevrelenmiştir.</a:t>
            </a:r>
            <a:endParaRPr lang="tr-TR" sz="2000" b="0" strike="noStrike" spc="-1">
              <a:latin typeface="Arial"/>
            </a:endParaRPr>
          </a:p>
          <a:p>
            <a:pPr marL="285840" indent="-284760" algn="just">
              <a:lnSpc>
                <a:spcPct val="150000"/>
              </a:lnSpc>
              <a:buClr>
                <a:srgbClr val="000000"/>
              </a:buClr>
              <a:buFont typeface="Arial"/>
              <a:buChar char="•"/>
            </a:pPr>
            <a:r>
              <a:rPr lang="tr-TR" sz="2000" b="0" strike="noStrike" spc="-1">
                <a:solidFill>
                  <a:srgbClr val="000000"/>
                </a:solidFill>
                <a:latin typeface="Calibri"/>
                <a:ea typeface="DejaVu Sans"/>
              </a:rPr>
              <a:t>Fasya yapıları birbiriyle uyum içinde çalışmaktadır, dolayısıyla duruş bozukluğu</a:t>
            </a:r>
            <a:endParaRPr lang="tr-TR" sz="2000" b="0" strike="noStrike" spc="-1">
              <a:latin typeface="Arial"/>
            </a:endParaRPr>
          </a:p>
          <a:p>
            <a:pPr>
              <a:lnSpc>
                <a:spcPct val="150000"/>
              </a:lnSpc>
            </a:pPr>
            <a:r>
              <a:rPr lang="tr-TR" sz="2000" b="0" strike="noStrike" spc="-1">
                <a:solidFill>
                  <a:srgbClr val="000000"/>
                </a:solidFill>
                <a:latin typeface="Calibri"/>
                <a:ea typeface="DejaVu Sans"/>
              </a:rPr>
              <a:t>     başka bir kas iskelet sistemi problemine de yol açabilmektedir.</a:t>
            </a:r>
            <a:endParaRPr lang="tr-TR" sz="2000" b="0" strike="noStrike" spc="-1">
              <a:latin typeface="Arial"/>
            </a:endParaRPr>
          </a:p>
        </p:txBody>
      </p:sp>
      <p:pic>
        <p:nvPicPr>
          <p:cNvPr id="240" name="Resim 4"/>
          <p:cNvPicPr/>
          <p:nvPr/>
        </p:nvPicPr>
        <p:blipFill>
          <a:blip r:embed="rId2"/>
          <a:stretch/>
        </p:blipFill>
        <p:spPr>
          <a:xfrm>
            <a:off x="5796000" y="908640"/>
            <a:ext cx="3047040" cy="2304000"/>
          </a:xfrm>
          <a:prstGeom prst="rect">
            <a:avLst/>
          </a:prstGeom>
          <a:ln w="0">
            <a:noFill/>
          </a:ln>
        </p:spPr>
      </p:pic>
      <p:pic>
        <p:nvPicPr>
          <p:cNvPr id="241" name="Resim 6"/>
          <p:cNvPicPr/>
          <p:nvPr/>
        </p:nvPicPr>
        <p:blipFill>
          <a:blip r:embed="rId3"/>
          <a:stretch/>
        </p:blipFill>
        <p:spPr>
          <a:xfrm>
            <a:off x="5796000" y="3357000"/>
            <a:ext cx="3219120" cy="2666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500040" y="62064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tr-TR" sz="3200" b="1" strike="noStrike" spc="-1">
                <a:solidFill>
                  <a:srgbClr val="000000"/>
                </a:solidFill>
                <a:latin typeface="Calibri"/>
                <a:ea typeface="DejaVu Sans"/>
              </a:rPr>
              <a:t>Masa başı ergonomisi oldukça önemlidir!</a:t>
            </a:r>
            <a:endParaRPr lang="tr-TR" sz="3200" b="0" strike="noStrike" spc="-1">
              <a:latin typeface="Arial"/>
            </a:endParaRPr>
          </a:p>
        </p:txBody>
      </p:sp>
      <p:sp>
        <p:nvSpPr>
          <p:cNvPr id="243" name="CustomShape 2"/>
          <p:cNvSpPr/>
          <p:nvPr/>
        </p:nvSpPr>
        <p:spPr>
          <a:xfrm>
            <a:off x="35640" y="2174760"/>
            <a:ext cx="4607280" cy="395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79"/>
              </a:spcBef>
              <a:tabLst>
                <a:tab pos="0" algn="l"/>
              </a:tabLst>
            </a:pPr>
            <a:r>
              <a:rPr lang="tr-TR" sz="2400" b="1" strike="noStrike" spc="-1">
                <a:solidFill>
                  <a:srgbClr val="000000"/>
                </a:solidFill>
                <a:latin typeface="Calibri"/>
                <a:ea typeface="DejaVu Sans"/>
              </a:rPr>
              <a:t>Kas iskelet sistemi yaralanmaları ve duruş bozukluklarının önüne geçebilmemiz için masa başı ergonomisi büyük önem teşkil etmektedir.</a:t>
            </a:r>
            <a:endParaRPr lang="tr-TR" sz="2400" b="0" strike="noStrike" spc="-1">
              <a:latin typeface="Arial"/>
            </a:endParaRPr>
          </a:p>
          <a:p>
            <a:pPr>
              <a:lnSpc>
                <a:spcPct val="100000"/>
              </a:lnSpc>
              <a:spcBef>
                <a:spcPts val="479"/>
              </a:spcBef>
              <a:tabLst>
                <a:tab pos="0" algn="l"/>
              </a:tabLst>
            </a:pPr>
            <a:r>
              <a:rPr lang="tr-TR" sz="2400" b="1" strike="noStrike" spc="-1">
                <a:solidFill>
                  <a:srgbClr val="000000"/>
                </a:solidFill>
                <a:latin typeface="Calibri"/>
                <a:ea typeface="DejaVu Sans"/>
              </a:rPr>
              <a:t>Doğru ergonomiye sahip olmayan sandalye ve masa tercihleri çeşitli duruş bozukluklarına ve kas-iskelet sistemi problemlerine yol açabilmektedir.</a:t>
            </a:r>
            <a:endParaRPr lang="tr-TR" sz="2400" b="0" strike="noStrike" spc="-1">
              <a:latin typeface="Arial"/>
            </a:endParaRPr>
          </a:p>
        </p:txBody>
      </p:sp>
      <p:pic>
        <p:nvPicPr>
          <p:cNvPr id="244" name="3 Resim" descr="why bad posture ile ilgili görsel sonucu"/>
          <p:cNvPicPr/>
          <p:nvPr/>
        </p:nvPicPr>
        <p:blipFill>
          <a:blip r:embed="rId2"/>
          <a:srcRect t="5087" r="1671" b="11866"/>
          <a:stretch/>
        </p:blipFill>
        <p:spPr>
          <a:xfrm>
            <a:off x="4644000" y="2565000"/>
            <a:ext cx="4213800" cy="3499560"/>
          </a:xfrm>
          <a:prstGeom prst="rect">
            <a:avLst/>
          </a:prstGeom>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500040" y="620640"/>
            <a:ext cx="8228520" cy="114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tr-TR" sz="3200" b="1" strike="noStrike" spc="-1">
                <a:solidFill>
                  <a:srgbClr val="000000"/>
                </a:solidFill>
                <a:latin typeface="Calibri"/>
                <a:ea typeface="DejaVu Sans"/>
              </a:rPr>
              <a:t>Ergonomik Olmayan Oturuşun Yol Açtığı </a:t>
            </a:r>
            <a:r>
              <a:t/>
            </a:r>
            <a:br/>
            <a:r>
              <a:rPr lang="tr-TR" sz="3200" b="1" strike="noStrike" spc="-1">
                <a:solidFill>
                  <a:srgbClr val="000000"/>
                </a:solidFill>
                <a:latin typeface="Calibri"/>
                <a:ea typeface="DejaVu Sans"/>
              </a:rPr>
              <a:t>Postural Bozukluklar</a:t>
            </a:r>
            <a:endParaRPr lang="tr-TR" sz="3200" b="0" strike="noStrike" spc="-1">
              <a:latin typeface="Arial"/>
            </a:endParaRPr>
          </a:p>
        </p:txBody>
      </p:sp>
      <p:sp>
        <p:nvSpPr>
          <p:cNvPr id="246" name="CustomShape 2"/>
          <p:cNvSpPr/>
          <p:nvPr/>
        </p:nvSpPr>
        <p:spPr>
          <a:xfrm>
            <a:off x="35640" y="2174760"/>
            <a:ext cx="4607280" cy="395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Skolyoz </a:t>
            </a:r>
            <a:r>
              <a:rPr lang="tr-TR" sz="2400" b="0" strike="noStrike" spc="-1">
                <a:solidFill>
                  <a:srgbClr val="000000"/>
                </a:solidFill>
                <a:latin typeface="Calibri"/>
                <a:ea typeface="DejaVu Sans"/>
              </a:rPr>
              <a:t>(omurganın yana eğriliği)</a:t>
            </a: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Kifoz </a:t>
            </a:r>
            <a:r>
              <a:rPr lang="tr-TR" sz="2400" b="0" strike="noStrike" spc="-1">
                <a:solidFill>
                  <a:srgbClr val="000000"/>
                </a:solidFill>
                <a:latin typeface="Calibri"/>
                <a:ea typeface="DejaVu Sans"/>
              </a:rPr>
              <a:t>(kamburluk)</a:t>
            </a: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Hiperlordoz </a:t>
            </a:r>
            <a:r>
              <a:rPr lang="tr-TR" sz="2400" b="0" strike="noStrike" spc="-1">
                <a:solidFill>
                  <a:srgbClr val="000000"/>
                </a:solidFill>
                <a:latin typeface="Calibri"/>
                <a:ea typeface="DejaVu Sans"/>
              </a:rPr>
              <a:t>(artmış bel kavisi)</a:t>
            </a: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Pes Planus </a:t>
            </a:r>
            <a:r>
              <a:rPr lang="tr-TR" sz="2400" b="0" strike="noStrike" spc="-1">
                <a:solidFill>
                  <a:srgbClr val="000000"/>
                </a:solidFill>
                <a:latin typeface="Calibri"/>
                <a:ea typeface="DejaVu Sans"/>
              </a:rPr>
              <a:t>(Düz taban)  </a:t>
            </a:r>
            <a:endParaRPr lang="tr-TR" sz="2400" b="0" strike="noStrike" spc="-1">
              <a:latin typeface="Arial"/>
            </a:endParaRPr>
          </a:p>
          <a:p>
            <a:pPr>
              <a:lnSpc>
                <a:spcPct val="100000"/>
              </a:lnSpc>
              <a:spcBef>
                <a:spcPts val="479"/>
              </a:spcBef>
            </a:pPr>
            <a:endParaRPr lang="tr-TR" sz="2400" b="0" strike="noStrike" spc="-1">
              <a:latin typeface="Arial"/>
            </a:endParaRPr>
          </a:p>
          <a:p>
            <a:pPr marL="343080" indent="-342000">
              <a:lnSpc>
                <a:spcPct val="100000"/>
              </a:lnSpc>
              <a:spcBef>
                <a:spcPts val="479"/>
              </a:spcBef>
              <a:buClr>
                <a:srgbClr val="000000"/>
              </a:buClr>
              <a:buFont typeface="Arial"/>
              <a:buChar char="•"/>
            </a:pPr>
            <a:r>
              <a:rPr lang="tr-TR" sz="2400" b="1" strike="noStrike" spc="-1">
                <a:solidFill>
                  <a:srgbClr val="000000"/>
                </a:solidFill>
                <a:latin typeface="Calibri"/>
                <a:ea typeface="DejaVu Sans"/>
              </a:rPr>
              <a:t>Boyun düzleşmesi</a:t>
            </a:r>
            <a:endParaRPr lang="tr-TR" sz="2400" b="0" strike="noStrike" spc="-1">
              <a:latin typeface="Arial"/>
            </a:endParaRPr>
          </a:p>
        </p:txBody>
      </p:sp>
      <p:pic>
        <p:nvPicPr>
          <p:cNvPr id="247" name="Resim 5"/>
          <p:cNvPicPr/>
          <p:nvPr/>
        </p:nvPicPr>
        <p:blipFill>
          <a:blip r:embed="rId2"/>
          <a:srcRect r="17499"/>
          <a:stretch/>
        </p:blipFill>
        <p:spPr>
          <a:xfrm>
            <a:off x="6156000" y="2638440"/>
            <a:ext cx="2735280" cy="3022920"/>
          </a:xfrm>
          <a:prstGeom prst="rect">
            <a:avLst/>
          </a:prstGeom>
          <a:ln w="0">
            <a:noFill/>
          </a:ln>
        </p:spPr>
      </p:pic>
      <p:sp>
        <p:nvSpPr>
          <p:cNvPr id="248" name="CustomShape 3"/>
          <p:cNvSpPr/>
          <p:nvPr/>
        </p:nvSpPr>
        <p:spPr>
          <a:xfrm>
            <a:off x="5544000" y="3123000"/>
            <a:ext cx="934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400" b="0" strike="noStrike" spc="-1">
                <a:solidFill>
                  <a:srgbClr val="000000"/>
                </a:solidFill>
                <a:latin typeface="Calibri"/>
                <a:ea typeface="DejaVu Sans"/>
              </a:rPr>
              <a:t>boyun</a:t>
            </a:r>
            <a:endParaRPr lang="tr-TR" sz="1400" b="0" strike="noStrike" spc="-1">
              <a:latin typeface="Arial"/>
            </a:endParaRPr>
          </a:p>
        </p:txBody>
      </p:sp>
      <p:sp>
        <p:nvSpPr>
          <p:cNvPr id="249" name="CustomShape 4"/>
          <p:cNvSpPr/>
          <p:nvPr/>
        </p:nvSpPr>
        <p:spPr>
          <a:xfrm>
            <a:off x="5616000" y="3430800"/>
            <a:ext cx="790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400" b="0" strike="noStrike" spc="-1">
                <a:solidFill>
                  <a:srgbClr val="000000"/>
                </a:solidFill>
                <a:latin typeface="Calibri"/>
                <a:ea typeface="DejaVu Sans"/>
              </a:rPr>
              <a:t>sırt</a:t>
            </a:r>
            <a:endParaRPr lang="tr-TR" sz="1400" b="0" strike="noStrike" spc="-1">
              <a:latin typeface="Arial"/>
            </a:endParaRPr>
          </a:p>
        </p:txBody>
      </p:sp>
      <p:sp>
        <p:nvSpPr>
          <p:cNvPr id="250" name="CustomShape 5"/>
          <p:cNvSpPr/>
          <p:nvPr/>
        </p:nvSpPr>
        <p:spPr>
          <a:xfrm>
            <a:off x="5796000" y="3761280"/>
            <a:ext cx="682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400" b="0" strike="noStrike" spc="-1">
                <a:solidFill>
                  <a:srgbClr val="000000"/>
                </a:solidFill>
                <a:latin typeface="Calibri"/>
                <a:ea typeface="DejaVu Sans"/>
              </a:rPr>
              <a:t>bel</a:t>
            </a:r>
            <a:endParaRPr lang="tr-TR" sz="1400" b="0" strike="noStrike" spc="-1">
              <a:latin typeface="Arial"/>
            </a:endParaRPr>
          </a:p>
        </p:txBody>
      </p:sp>
      <p:sp>
        <p:nvSpPr>
          <p:cNvPr id="251" name="CustomShape 6"/>
          <p:cNvSpPr/>
          <p:nvPr/>
        </p:nvSpPr>
        <p:spPr>
          <a:xfrm>
            <a:off x="5631840" y="3937680"/>
            <a:ext cx="610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1400" b="0" strike="noStrike" spc="-1">
                <a:solidFill>
                  <a:srgbClr val="000000"/>
                </a:solidFill>
                <a:latin typeface="Calibri"/>
                <a:ea typeface="DejaVu Sans"/>
              </a:rPr>
              <a:t>kalça</a:t>
            </a:r>
            <a:endParaRPr lang="tr-T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67640" y="0"/>
            <a:ext cx="8228520" cy="84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t/>
            </a:r>
            <a:br/>
            <a:r>
              <a:rPr lang="tr-TR" sz="3200" b="1" strike="noStrike" spc="-1">
                <a:solidFill>
                  <a:srgbClr val="000000"/>
                </a:solidFill>
                <a:latin typeface="Calibri"/>
                <a:ea typeface="DejaVu Sans"/>
              </a:rPr>
              <a:t>Postür (Duruş) Bozuklukları Nedeniyle;</a:t>
            </a:r>
            <a:r>
              <a:t/>
            </a:r>
            <a:br/>
            <a:endParaRPr lang="tr-TR" sz="3200" b="0" strike="noStrike" spc="-1">
              <a:latin typeface="Arial"/>
            </a:endParaRPr>
          </a:p>
        </p:txBody>
      </p:sp>
      <p:sp>
        <p:nvSpPr>
          <p:cNvPr id="253" name="CustomShape 2"/>
          <p:cNvSpPr/>
          <p:nvPr/>
        </p:nvSpPr>
        <p:spPr>
          <a:xfrm>
            <a:off x="251640" y="836640"/>
            <a:ext cx="6407640" cy="331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71360" indent="-170280" algn="just">
              <a:lnSpc>
                <a:spcPct val="150000"/>
              </a:lnSpc>
              <a:spcBef>
                <a:spcPts val="439"/>
              </a:spcBef>
              <a:buClr>
                <a:srgbClr val="000000"/>
              </a:buClr>
              <a:buFont typeface="Arial"/>
              <a:buChar char="•"/>
            </a:pPr>
            <a:r>
              <a:rPr lang="tr-TR" sz="2200" b="0" strike="noStrike" spc="-1">
                <a:solidFill>
                  <a:srgbClr val="000000"/>
                </a:solidFill>
                <a:latin typeface="Calibri"/>
                <a:ea typeface="DejaVu Sans"/>
              </a:rPr>
              <a:t>Ense kasları kısalır, boyun kasları zayıflar.</a:t>
            </a:r>
            <a:endParaRPr lang="tr-TR" sz="2200" b="0" strike="noStrike" spc="-1">
              <a:latin typeface="Arial"/>
            </a:endParaRPr>
          </a:p>
          <a:p>
            <a:pPr marL="171360" indent="-170280" algn="just">
              <a:lnSpc>
                <a:spcPct val="150000"/>
              </a:lnSpc>
              <a:spcBef>
                <a:spcPts val="439"/>
              </a:spcBef>
              <a:buClr>
                <a:srgbClr val="000000"/>
              </a:buClr>
              <a:buFont typeface="Arial"/>
              <a:buChar char="•"/>
            </a:pPr>
            <a:r>
              <a:rPr lang="tr-TR" sz="2200" b="0" strike="noStrike" spc="-1">
                <a:solidFill>
                  <a:srgbClr val="000000"/>
                </a:solidFill>
                <a:latin typeface="Calibri"/>
                <a:ea typeface="DejaVu Sans"/>
              </a:rPr>
              <a:t>Üst sırt kasları zayıflar.</a:t>
            </a:r>
            <a:endParaRPr lang="tr-TR" sz="2200" b="0" strike="noStrike" spc="-1">
              <a:latin typeface="Arial"/>
            </a:endParaRPr>
          </a:p>
          <a:p>
            <a:pPr marL="171360" indent="-170280" algn="just">
              <a:lnSpc>
                <a:spcPct val="150000"/>
              </a:lnSpc>
              <a:spcBef>
                <a:spcPts val="439"/>
              </a:spcBef>
              <a:buClr>
                <a:srgbClr val="000000"/>
              </a:buClr>
              <a:buFont typeface="Arial"/>
              <a:buChar char="•"/>
            </a:pPr>
            <a:r>
              <a:rPr lang="tr-TR" sz="2200" b="0" strike="noStrike" spc="-1">
                <a:solidFill>
                  <a:srgbClr val="000000"/>
                </a:solidFill>
                <a:latin typeface="Calibri"/>
                <a:ea typeface="DejaVu Sans"/>
              </a:rPr>
              <a:t>Göğüs kasları kısalır, omuzlar yuvarlaklaşır.</a:t>
            </a:r>
            <a:endParaRPr lang="tr-TR" sz="2200" b="0" strike="noStrike" spc="-1">
              <a:latin typeface="Arial"/>
            </a:endParaRPr>
          </a:p>
          <a:p>
            <a:pPr marL="171360" indent="-170280" algn="just">
              <a:lnSpc>
                <a:spcPct val="150000"/>
              </a:lnSpc>
              <a:spcBef>
                <a:spcPts val="439"/>
              </a:spcBef>
              <a:buClr>
                <a:srgbClr val="000000"/>
              </a:buClr>
              <a:buFont typeface="Arial"/>
              <a:buChar char="•"/>
            </a:pPr>
            <a:r>
              <a:rPr lang="tr-TR" sz="2200" b="0" strike="noStrike" spc="-1">
                <a:solidFill>
                  <a:srgbClr val="000000"/>
                </a:solidFill>
                <a:latin typeface="Calibri"/>
                <a:ea typeface="DejaVu Sans"/>
              </a:rPr>
              <a:t>Bel kasları kısalır, karın kasları zayıflar.</a:t>
            </a:r>
            <a:endParaRPr lang="tr-TR" sz="2200" b="0" strike="noStrike" spc="-1">
              <a:latin typeface="Arial"/>
            </a:endParaRPr>
          </a:p>
          <a:p>
            <a:pPr marL="171360" indent="-170280" algn="just">
              <a:lnSpc>
                <a:spcPct val="150000"/>
              </a:lnSpc>
              <a:spcBef>
                <a:spcPts val="439"/>
              </a:spcBef>
              <a:buClr>
                <a:srgbClr val="000000"/>
              </a:buClr>
              <a:buFont typeface="Arial"/>
              <a:buChar char="•"/>
            </a:pPr>
            <a:r>
              <a:rPr lang="tr-TR" sz="2200" b="0" strike="noStrike" spc="-1">
                <a:solidFill>
                  <a:srgbClr val="000000"/>
                </a:solidFill>
                <a:latin typeface="Calibri"/>
                <a:ea typeface="DejaVu Sans"/>
              </a:rPr>
              <a:t>Kalça kasları kısalır, uyluk arkası kaslar zayıflar.</a:t>
            </a:r>
            <a:endParaRPr lang="tr-TR" sz="2200" b="0" strike="noStrike" spc="-1">
              <a:latin typeface="Arial"/>
            </a:endParaRPr>
          </a:p>
          <a:p>
            <a:pPr>
              <a:lnSpc>
                <a:spcPct val="100000"/>
              </a:lnSpc>
              <a:spcBef>
                <a:spcPts val="439"/>
              </a:spcBef>
            </a:pPr>
            <a:endParaRPr lang="tr-TR" sz="2200" b="0" strike="noStrike" spc="-1">
              <a:latin typeface="Arial"/>
            </a:endParaRPr>
          </a:p>
        </p:txBody>
      </p:sp>
      <p:pic>
        <p:nvPicPr>
          <p:cNvPr id="254" name="Resim 8"/>
          <p:cNvPicPr/>
          <p:nvPr/>
        </p:nvPicPr>
        <p:blipFill>
          <a:blip r:embed="rId2"/>
          <a:stretch/>
        </p:blipFill>
        <p:spPr>
          <a:xfrm>
            <a:off x="5652000" y="836640"/>
            <a:ext cx="3167280" cy="2807280"/>
          </a:xfrm>
          <a:prstGeom prst="rect">
            <a:avLst/>
          </a:prstGeom>
          <a:ln w="0">
            <a:noFill/>
          </a:ln>
        </p:spPr>
      </p:pic>
      <p:pic>
        <p:nvPicPr>
          <p:cNvPr id="255" name="Resim 9"/>
          <p:cNvPicPr/>
          <p:nvPr/>
        </p:nvPicPr>
        <p:blipFill>
          <a:blip r:embed="rId3"/>
          <a:stretch/>
        </p:blipFill>
        <p:spPr>
          <a:xfrm>
            <a:off x="1043640" y="3933000"/>
            <a:ext cx="3887280" cy="2616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0" y="476640"/>
            <a:ext cx="5469480" cy="107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t/>
            </a:r>
            <a:br/>
            <a:r>
              <a:rPr lang="tr-TR" sz="3200" b="1" strike="noStrike" spc="-1">
                <a:solidFill>
                  <a:srgbClr val="000000"/>
                </a:solidFill>
                <a:latin typeface="Calibri"/>
                <a:ea typeface="DejaVu Sans"/>
              </a:rPr>
              <a:t>El -El Bileği Ağrıları</a:t>
            </a:r>
            <a:endParaRPr lang="tr-TR" sz="3200" b="0" strike="noStrike" spc="-1">
              <a:latin typeface="Arial"/>
            </a:endParaRPr>
          </a:p>
        </p:txBody>
      </p:sp>
      <p:sp>
        <p:nvSpPr>
          <p:cNvPr id="257" name="CustomShape 2"/>
          <p:cNvSpPr/>
          <p:nvPr/>
        </p:nvSpPr>
        <p:spPr>
          <a:xfrm>
            <a:off x="109800" y="1989000"/>
            <a:ext cx="5359680" cy="374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gn="just">
              <a:lnSpc>
                <a:spcPct val="150000"/>
              </a:lnSpc>
              <a:buClr>
                <a:srgbClr val="000000"/>
              </a:buClr>
              <a:buFont typeface="Arial"/>
              <a:buChar char="•"/>
            </a:pPr>
            <a:r>
              <a:rPr lang="tr-TR" sz="2000" b="0" strike="noStrike" spc="-1">
                <a:solidFill>
                  <a:srgbClr val="000000"/>
                </a:solidFill>
                <a:latin typeface="Calibri"/>
                <a:ea typeface="DejaVu Sans"/>
              </a:rPr>
              <a:t>Uzun süreli klavye, fare ve cep telefonu kullanımı; sinir sıkışması, tendon iltihapları, uyuşma gibi şikayetlerin yaşandığı bazı hastalıklara(Karpal tünel sendromu, ganglion kisti, tenosinovit,vb) neden olabilmektedir.</a:t>
            </a:r>
            <a:endParaRPr lang="tr-TR" sz="2000" b="0" strike="noStrike" spc="-1">
              <a:latin typeface="Arial"/>
            </a:endParaRPr>
          </a:p>
          <a:p>
            <a:pPr marL="171360" indent="-170280" algn="just">
              <a:lnSpc>
                <a:spcPct val="150000"/>
              </a:lnSpc>
              <a:buClr>
                <a:srgbClr val="000000"/>
              </a:buClr>
              <a:buFont typeface="Arial"/>
              <a:buChar char="•"/>
            </a:pPr>
            <a:r>
              <a:rPr lang="tr-TR" sz="2000" b="0" strike="noStrike" spc="-1">
                <a:solidFill>
                  <a:srgbClr val="000000"/>
                </a:solidFill>
                <a:latin typeface="Calibri"/>
                <a:ea typeface="DejaVu Sans"/>
              </a:rPr>
              <a:t>Bu nedenle ergonomik klavye ve fare seçimi, masa yüksekliğinin boyumuza göre ayarlanması oldukça önemlidir.</a:t>
            </a:r>
            <a:endParaRPr lang="tr-TR" sz="2000" b="0" strike="noStrike" spc="-1">
              <a:latin typeface="Arial"/>
            </a:endParaRPr>
          </a:p>
        </p:txBody>
      </p:sp>
      <p:pic>
        <p:nvPicPr>
          <p:cNvPr id="258" name="Resim 6"/>
          <p:cNvPicPr/>
          <p:nvPr/>
        </p:nvPicPr>
        <p:blipFill>
          <a:blip r:embed="rId2"/>
          <a:stretch/>
        </p:blipFill>
        <p:spPr>
          <a:xfrm>
            <a:off x="5652000" y="2160360"/>
            <a:ext cx="3196440" cy="3009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3852000" y="4214160"/>
            <a:ext cx="2303280" cy="2166120"/>
          </a:xfrm>
          <a:prstGeom prst="roundRect">
            <a:avLst>
              <a:gd name="adj" fmla="val 16667"/>
            </a:avLst>
          </a:prstGeom>
          <a:blipFill rotWithShape="0">
            <a:blip r:embed="rId2"/>
            <a:stretch/>
          </a:blipFill>
          <a:ln w="0">
            <a:noFill/>
          </a:ln>
          <a:effectLst>
            <a:outerShdw blurRad="7620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sp>
      <p:sp>
        <p:nvSpPr>
          <p:cNvPr id="260" name="CustomShape 2"/>
          <p:cNvSpPr/>
          <p:nvPr/>
        </p:nvSpPr>
        <p:spPr>
          <a:xfrm>
            <a:off x="6372360" y="4214160"/>
            <a:ext cx="2231280" cy="2094120"/>
          </a:xfrm>
          <a:prstGeom prst="roundRect">
            <a:avLst>
              <a:gd name="adj" fmla="val 16667"/>
            </a:avLst>
          </a:prstGeom>
          <a:blipFill rotWithShape="0">
            <a:blip r:embed="rId2"/>
            <a:stretch/>
          </a:blipFill>
          <a:ln w="0">
            <a:noFill/>
          </a:ln>
          <a:effectLst>
            <a:outerShdw blurRad="76200" dist="38073" dir="7800819"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0">
            <a:scrgbClr r="0" g="0" b="0"/>
          </a:fillRef>
          <a:effectRef idx="0">
            <a:scrgbClr r="0" g="0" b="0"/>
          </a:effectRef>
          <a:fontRef idx="minor"/>
        </p:style>
      </p:sp>
      <p:sp>
        <p:nvSpPr>
          <p:cNvPr id="261" name="CustomShape 3"/>
          <p:cNvSpPr/>
          <p:nvPr/>
        </p:nvSpPr>
        <p:spPr>
          <a:xfrm>
            <a:off x="631080" y="548640"/>
            <a:ext cx="4377600" cy="5770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tr-TR" sz="3200" b="1" strike="noStrike" spc="-1">
                <a:solidFill>
                  <a:srgbClr val="000000"/>
                </a:solidFill>
                <a:latin typeface="Calibri"/>
                <a:ea typeface="DejaVu Sans"/>
              </a:rPr>
              <a:t>Ergonomik Klavye Seçimi</a:t>
            </a:r>
            <a:endParaRPr lang="tr-TR" sz="3200" b="0" strike="noStrike" spc="-1">
              <a:latin typeface="Arial"/>
            </a:endParaRPr>
          </a:p>
        </p:txBody>
      </p:sp>
      <p:pic>
        <p:nvPicPr>
          <p:cNvPr id="262" name="Picture 2" descr="İlgili resim"/>
          <p:cNvPicPr/>
          <p:nvPr/>
        </p:nvPicPr>
        <p:blipFill>
          <a:blip r:embed="rId3"/>
          <a:stretch/>
        </p:blipFill>
        <p:spPr>
          <a:xfrm>
            <a:off x="1135440" y="3861000"/>
            <a:ext cx="2363760" cy="2519280"/>
          </a:xfrm>
          <a:prstGeom prst="rect">
            <a:avLst/>
          </a:prstGeom>
          <a:ln w="0">
            <a:noFill/>
          </a:ln>
        </p:spPr>
      </p:pic>
      <p:sp>
        <p:nvSpPr>
          <p:cNvPr id="263" name="CustomShape 4"/>
          <p:cNvSpPr/>
          <p:nvPr/>
        </p:nvSpPr>
        <p:spPr>
          <a:xfrm>
            <a:off x="755640" y="1700640"/>
            <a:ext cx="427248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tr-TR" sz="2400" b="0" strike="noStrike" spc="-1">
                <a:solidFill>
                  <a:srgbClr val="000000"/>
                </a:solidFill>
                <a:latin typeface="Calibri"/>
                <a:ea typeface="DejaVu Sans"/>
              </a:rPr>
              <a:t>Bilek destekli klavye kullanın. Veya rulo yapılmış küçük bir havluyu bileğinizin altına koyup, tüm elinizi bunun üzerinden  aşağı sarkıtır gibi yerleştirin.</a:t>
            </a:r>
            <a:endParaRPr lang="tr-TR" sz="2400" b="0" strike="noStrike" spc="-1">
              <a:latin typeface="Arial"/>
            </a:endParaRPr>
          </a:p>
        </p:txBody>
      </p:sp>
      <p:pic>
        <p:nvPicPr>
          <p:cNvPr id="264" name="Resim 7"/>
          <p:cNvPicPr/>
          <p:nvPr/>
        </p:nvPicPr>
        <p:blipFill>
          <a:blip r:embed="rId4"/>
          <a:stretch/>
        </p:blipFill>
        <p:spPr>
          <a:xfrm>
            <a:off x="5148000" y="1356480"/>
            <a:ext cx="2856600" cy="2856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TotalTime>
  <Words>1391</Words>
  <Application>Microsoft Office PowerPoint</Application>
  <PresentationFormat>Ekran Gösterisi (4:3)</PresentationFormat>
  <Paragraphs>161</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6</vt:i4>
      </vt:variant>
      <vt:variant>
        <vt:lpstr>Slayt Başlıkları</vt:lpstr>
      </vt:variant>
      <vt:variant>
        <vt:i4>32</vt:i4>
      </vt:variant>
    </vt:vector>
  </HeadingPairs>
  <TitlesOfParts>
    <vt:vector size="43" baseType="lpstr">
      <vt:lpstr>Arial</vt:lpstr>
      <vt:lpstr>Calibri</vt:lpstr>
      <vt:lpstr>DejaVu Sans</vt:lpstr>
      <vt:lpstr>Symbol</vt:lpstr>
      <vt:lpstr>Wingdings</vt:lpstr>
      <vt:lpstr>Office Theme</vt:lpstr>
      <vt:lpstr>Office Theme</vt:lpstr>
      <vt:lpstr>Office Theme</vt:lpstr>
      <vt:lpstr>Office Theme</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Uzaktan Eğitim Sürecinde Omurga Sağlığının Korunması</dc:title>
  <dc:subject/>
  <dc:creator>Win7</dc:creator>
  <dc:description/>
  <cp:lastModifiedBy>RAMAZAN</cp:lastModifiedBy>
  <cp:revision>106</cp:revision>
  <dcterms:created xsi:type="dcterms:W3CDTF">2021-01-07T08:19:54Z</dcterms:created>
  <dcterms:modified xsi:type="dcterms:W3CDTF">2021-03-19T06:21:44Z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Ekran Gösterisi (4:3)</vt:lpwstr>
  </property>
  <property fmtid="{D5CDD505-2E9C-101B-9397-08002B2CF9AE}" pid="3" name="Slides">
    <vt:i4>32</vt:i4>
  </property>
</Properties>
</file>